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notesMasterIdLst>
    <p:notesMasterId r:id="rId21"/>
  </p:notesMasterIdLst>
  <p:sldIdLst>
    <p:sldId id="256" r:id="rId2"/>
    <p:sldId id="290" r:id="rId3"/>
    <p:sldId id="291" r:id="rId4"/>
    <p:sldId id="284" r:id="rId5"/>
    <p:sldId id="286" r:id="rId6"/>
    <p:sldId id="263" r:id="rId7"/>
    <p:sldId id="278" r:id="rId8"/>
    <p:sldId id="267" r:id="rId9"/>
    <p:sldId id="269" r:id="rId10"/>
    <p:sldId id="294" r:id="rId11"/>
    <p:sldId id="272" r:id="rId12"/>
    <p:sldId id="264" r:id="rId13"/>
    <p:sldId id="277" r:id="rId14"/>
    <p:sldId id="273" r:id="rId15"/>
    <p:sldId id="261" r:id="rId16"/>
    <p:sldId id="288" r:id="rId17"/>
    <p:sldId id="283" r:id="rId18"/>
    <p:sldId id="287"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B256"/>
    <a:srgbClr val="EAF48C"/>
    <a:srgbClr val="E5AC3F"/>
    <a:srgbClr val="CDFFE4"/>
    <a:srgbClr val="43FF98"/>
    <a:srgbClr val="EEC33D"/>
    <a:srgbClr val="EEC97E"/>
    <a:srgbClr val="E3ED65"/>
    <a:srgbClr val="FA9A4A"/>
    <a:srgbClr val="DFD4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899" autoAdjust="0"/>
  </p:normalViewPr>
  <p:slideViewPr>
    <p:cSldViewPr snapToGrid="0">
      <p:cViewPr varScale="1">
        <p:scale>
          <a:sx n="68" d="100"/>
          <a:sy n="68" d="100"/>
        </p:scale>
        <p:origin x="1262"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ABDEB0-E269-4C5E-AD53-4EA78C1799C0}"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8FB0A900-FDC1-4783-BFF3-84CBC7BE0AFE}">
      <dgm:prSet/>
      <dgm:spPr>
        <a:solidFill>
          <a:srgbClr val="E5B256"/>
        </a:solidFill>
      </dgm:spPr>
      <dgm:t>
        <a:bodyPr/>
        <a:lstStyle/>
        <a:p>
          <a:r>
            <a:rPr lang="en-US" b="0"/>
            <a:t>The use of the waggle dance depends upon the land-use type of the environment</a:t>
          </a:r>
          <a:endParaRPr lang="en-US"/>
        </a:p>
      </dgm:t>
    </dgm:pt>
    <dgm:pt modelId="{FEF5B9DB-2CB1-4713-95E7-475A19551FFF}" type="parTrans" cxnId="{14B6F80C-A8E9-4314-902A-FA9BAA65707B}">
      <dgm:prSet/>
      <dgm:spPr/>
      <dgm:t>
        <a:bodyPr/>
        <a:lstStyle/>
        <a:p>
          <a:endParaRPr lang="en-US"/>
        </a:p>
      </dgm:t>
    </dgm:pt>
    <dgm:pt modelId="{B9AF7F7E-99B8-4BC2-A008-044AA82031EB}" type="sibTrans" cxnId="{14B6F80C-A8E9-4314-902A-FA9BAA65707B}">
      <dgm:prSet/>
      <dgm:spPr/>
      <dgm:t>
        <a:bodyPr/>
        <a:lstStyle/>
        <a:p>
          <a:endParaRPr lang="en-US"/>
        </a:p>
      </dgm:t>
    </dgm:pt>
    <dgm:pt modelId="{AD29DD7F-95A5-4528-A066-A5D9EB76D61F}">
      <dgm:prSet/>
      <dgm:spPr>
        <a:solidFill>
          <a:srgbClr val="E5B256"/>
        </a:solidFill>
      </dgm:spPr>
      <dgm:t>
        <a:bodyPr/>
        <a:lstStyle/>
        <a:p>
          <a:r>
            <a:rPr lang="en-US" b="0" dirty="0"/>
            <a:t>Honeybees don’t always forage collectively!</a:t>
          </a:r>
          <a:endParaRPr lang="en-US" dirty="0"/>
        </a:p>
      </dgm:t>
    </dgm:pt>
    <dgm:pt modelId="{0251A977-0FF2-42AC-9C9B-F1843162D7DE}" type="parTrans" cxnId="{B32BCDF0-6147-40A6-95FC-6AB8AAFF3925}">
      <dgm:prSet/>
      <dgm:spPr/>
      <dgm:t>
        <a:bodyPr/>
        <a:lstStyle/>
        <a:p>
          <a:endParaRPr lang="en-GB"/>
        </a:p>
      </dgm:t>
    </dgm:pt>
    <dgm:pt modelId="{B830ADD4-D56A-4B11-A492-1236A812B402}" type="sibTrans" cxnId="{B32BCDF0-6147-40A6-95FC-6AB8AAFF3925}">
      <dgm:prSet/>
      <dgm:spPr/>
      <dgm:t>
        <a:bodyPr/>
        <a:lstStyle/>
        <a:p>
          <a:endParaRPr lang="en-GB"/>
        </a:p>
      </dgm:t>
    </dgm:pt>
    <dgm:pt modelId="{5D439704-2738-476D-9B51-AF25C2156E2B}" type="pres">
      <dgm:prSet presAssocID="{97ABDEB0-E269-4C5E-AD53-4EA78C1799C0}" presName="linear" presStyleCnt="0">
        <dgm:presLayoutVars>
          <dgm:animLvl val="lvl"/>
          <dgm:resizeHandles val="exact"/>
        </dgm:presLayoutVars>
      </dgm:prSet>
      <dgm:spPr/>
    </dgm:pt>
    <dgm:pt modelId="{82461DD6-FC82-45EF-82E8-6E5E99C1270F}" type="pres">
      <dgm:prSet presAssocID="{AD29DD7F-95A5-4528-A066-A5D9EB76D61F}" presName="parentText" presStyleLbl="node1" presStyleIdx="0" presStyleCnt="2">
        <dgm:presLayoutVars>
          <dgm:chMax val="0"/>
          <dgm:bulletEnabled val="1"/>
        </dgm:presLayoutVars>
      </dgm:prSet>
      <dgm:spPr/>
    </dgm:pt>
    <dgm:pt modelId="{D3BA8D09-E799-4854-B781-A998FC9763B9}" type="pres">
      <dgm:prSet presAssocID="{B830ADD4-D56A-4B11-A492-1236A812B402}" presName="spacer" presStyleCnt="0"/>
      <dgm:spPr/>
    </dgm:pt>
    <dgm:pt modelId="{B12CB724-E9AE-40CD-817A-FE91E6986F76}" type="pres">
      <dgm:prSet presAssocID="{8FB0A900-FDC1-4783-BFF3-84CBC7BE0AFE}" presName="parentText" presStyleLbl="node1" presStyleIdx="1" presStyleCnt="2">
        <dgm:presLayoutVars>
          <dgm:chMax val="0"/>
          <dgm:bulletEnabled val="1"/>
        </dgm:presLayoutVars>
      </dgm:prSet>
      <dgm:spPr/>
    </dgm:pt>
  </dgm:ptLst>
  <dgm:cxnLst>
    <dgm:cxn modelId="{14B6F80C-A8E9-4314-902A-FA9BAA65707B}" srcId="{97ABDEB0-E269-4C5E-AD53-4EA78C1799C0}" destId="{8FB0A900-FDC1-4783-BFF3-84CBC7BE0AFE}" srcOrd="1" destOrd="0" parTransId="{FEF5B9DB-2CB1-4713-95E7-475A19551FFF}" sibTransId="{B9AF7F7E-99B8-4BC2-A008-044AA82031EB}"/>
    <dgm:cxn modelId="{8FEA4814-1290-43AE-9650-33790BD0B5CE}" type="presOf" srcId="{8FB0A900-FDC1-4783-BFF3-84CBC7BE0AFE}" destId="{B12CB724-E9AE-40CD-817A-FE91E6986F76}" srcOrd="0" destOrd="0" presId="urn:microsoft.com/office/officeart/2005/8/layout/vList2"/>
    <dgm:cxn modelId="{6D1FFF95-34AF-469A-B687-790E2ADEE23D}" type="presOf" srcId="{AD29DD7F-95A5-4528-A066-A5D9EB76D61F}" destId="{82461DD6-FC82-45EF-82E8-6E5E99C1270F}" srcOrd="0" destOrd="0" presId="urn:microsoft.com/office/officeart/2005/8/layout/vList2"/>
    <dgm:cxn modelId="{CD614FD9-D6D5-49B5-99DC-18F7BC8A167E}" type="presOf" srcId="{97ABDEB0-E269-4C5E-AD53-4EA78C1799C0}" destId="{5D439704-2738-476D-9B51-AF25C2156E2B}" srcOrd="0" destOrd="0" presId="urn:microsoft.com/office/officeart/2005/8/layout/vList2"/>
    <dgm:cxn modelId="{B32BCDF0-6147-40A6-95FC-6AB8AAFF3925}" srcId="{97ABDEB0-E269-4C5E-AD53-4EA78C1799C0}" destId="{AD29DD7F-95A5-4528-A066-A5D9EB76D61F}" srcOrd="0" destOrd="0" parTransId="{0251A977-0FF2-42AC-9C9B-F1843162D7DE}" sibTransId="{B830ADD4-D56A-4B11-A492-1236A812B402}"/>
    <dgm:cxn modelId="{E80EC7E0-8C46-4A22-98E2-8C34DF23844F}" type="presParOf" srcId="{5D439704-2738-476D-9B51-AF25C2156E2B}" destId="{82461DD6-FC82-45EF-82E8-6E5E99C1270F}" srcOrd="0" destOrd="0" presId="urn:microsoft.com/office/officeart/2005/8/layout/vList2"/>
    <dgm:cxn modelId="{6D2A64C6-DE21-4377-8408-E78D18918EAA}" type="presParOf" srcId="{5D439704-2738-476D-9B51-AF25C2156E2B}" destId="{D3BA8D09-E799-4854-B781-A998FC9763B9}" srcOrd="1" destOrd="0" presId="urn:microsoft.com/office/officeart/2005/8/layout/vList2"/>
    <dgm:cxn modelId="{3F462BAB-6E3A-42B8-936F-5BC4E6651298}" type="presParOf" srcId="{5D439704-2738-476D-9B51-AF25C2156E2B}" destId="{B12CB724-E9AE-40CD-817A-FE91E6986F7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0CEE8A3-743B-4FAC-9E42-1B3F1849D767}"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9892EA9-F014-48DE-AB21-C5AEB273B97A}">
      <dgm:prSet/>
      <dgm:spPr>
        <a:solidFill>
          <a:srgbClr val="E5AC3F"/>
        </a:solidFill>
      </dgm:spPr>
      <dgm:t>
        <a:bodyPr/>
        <a:lstStyle/>
        <a:p>
          <a:r>
            <a:rPr lang="en-US" dirty="0">
              <a:solidFill>
                <a:schemeClr val="tx1"/>
              </a:solidFill>
            </a:rPr>
            <a:t>Honeybees appear to forage collectively in the majority of sites</a:t>
          </a:r>
        </a:p>
      </dgm:t>
    </dgm:pt>
    <dgm:pt modelId="{E1CD1F37-DC6E-4A18-A776-AFEDD53B922C}" type="parTrans" cxnId="{7F7A3D19-2B7D-477A-820C-E019FB846078}">
      <dgm:prSet/>
      <dgm:spPr/>
      <dgm:t>
        <a:bodyPr/>
        <a:lstStyle/>
        <a:p>
          <a:endParaRPr lang="en-US"/>
        </a:p>
      </dgm:t>
    </dgm:pt>
    <dgm:pt modelId="{75E0DEC5-E471-4DEF-8136-22BD49DB6510}" type="sibTrans" cxnId="{7F7A3D19-2B7D-477A-820C-E019FB846078}">
      <dgm:prSet/>
      <dgm:spPr/>
      <dgm:t>
        <a:bodyPr/>
        <a:lstStyle/>
        <a:p>
          <a:endParaRPr lang="en-US"/>
        </a:p>
      </dgm:t>
    </dgm:pt>
    <dgm:pt modelId="{75E8AFB6-EC51-4738-B521-02CC6E40C2AD}">
      <dgm:prSet/>
      <dgm:spPr>
        <a:solidFill>
          <a:srgbClr val="E5AC3F"/>
        </a:solidFill>
      </dgm:spPr>
      <dgm:t>
        <a:bodyPr/>
        <a:lstStyle/>
        <a:p>
          <a:r>
            <a:rPr lang="en-US" dirty="0">
              <a:solidFill>
                <a:schemeClr val="tx1"/>
              </a:solidFill>
            </a:rPr>
            <a:t>In some sites, foraging is explained best by a model of personal information use</a:t>
          </a:r>
        </a:p>
      </dgm:t>
    </dgm:pt>
    <dgm:pt modelId="{FB409212-1AAE-4B96-866D-EEC6E260E0A8}" type="parTrans" cxnId="{52EF0249-C407-42F2-8B0E-17DB9CD77FC0}">
      <dgm:prSet/>
      <dgm:spPr/>
      <dgm:t>
        <a:bodyPr/>
        <a:lstStyle/>
        <a:p>
          <a:endParaRPr lang="en-US"/>
        </a:p>
      </dgm:t>
    </dgm:pt>
    <dgm:pt modelId="{BC45371F-BD1C-4912-ACDE-43A35C951345}" type="sibTrans" cxnId="{52EF0249-C407-42F2-8B0E-17DB9CD77FC0}">
      <dgm:prSet/>
      <dgm:spPr/>
      <dgm:t>
        <a:bodyPr/>
        <a:lstStyle/>
        <a:p>
          <a:endParaRPr lang="en-US"/>
        </a:p>
      </dgm:t>
    </dgm:pt>
    <dgm:pt modelId="{1D98A410-CECE-478D-B137-D67D3EACF2CE}">
      <dgm:prSet/>
      <dgm:spPr>
        <a:solidFill>
          <a:srgbClr val="E5AC3F"/>
        </a:solidFill>
      </dgm:spPr>
      <dgm:t>
        <a:bodyPr/>
        <a:lstStyle/>
        <a:p>
          <a:r>
            <a:rPr lang="en-US" b="1" dirty="0">
              <a:solidFill>
                <a:schemeClr val="tx1"/>
              </a:solidFill>
            </a:rPr>
            <a:t>These results support the idea that the environment influences the use of the waggle dance. </a:t>
          </a:r>
        </a:p>
      </dgm:t>
    </dgm:pt>
    <dgm:pt modelId="{09B7CD48-8CB9-485F-8BF1-F9ADE70D71D8}" type="parTrans" cxnId="{21F03A5F-4102-4D51-93E5-13EEE3D35096}">
      <dgm:prSet/>
      <dgm:spPr/>
      <dgm:t>
        <a:bodyPr/>
        <a:lstStyle/>
        <a:p>
          <a:endParaRPr lang="en-US"/>
        </a:p>
      </dgm:t>
    </dgm:pt>
    <dgm:pt modelId="{7B0EA044-EE17-4D93-A475-B0DF025E3FDF}" type="sibTrans" cxnId="{21F03A5F-4102-4D51-93E5-13EEE3D35096}">
      <dgm:prSet/>
      <dgm:spPr/>
      <dgm:t>
        <a:bodyPr/>
        <a:lstStyle/>
        <a:p>
          <a:endParaRPr lang="en-US"/>
        </a:p>
      </dgm:t>
    </dgm:pt>
    <dgm:pt modelId="{38973C3E-AFCB-42A6-817B-06F3251AFA44}">
      <dgm:prSet/>
      <dgm:spPr>
        <a:solidFill>
          <a:srgbClr val="E5AC3F"/>
        </a:solidFill>
      </dgm:spPr>
      <dgm:t>
        <a:bodyPr/>
        <a:lstStyle/>
        <a:p>
          <a:r>
            <a:rPr lang="en-US" dirty="0">
              <a:solidFill>
                <a:schemeClr val="tx1"/>
              </a:solidFill>
            </a:rPr>
            <a:t>Allows us to probe how the environment influences information use in more detail</a:t>
          </a:r>
        </a:p>
      </dgm:t>
    </dgm:pt>
    <dgm:pt modelId="{75A4959C-3796-46FF-BCB6-1B64066149D8}" type="parTrans" cxnId="{3642B567-56AA-41FD-9E6A-9A7BF70032D2}">
      <dgm:prSet/>
      <dgm:spPr/>
      <dgm:t>
        <a:bodyPr/>
        <a:lstStyle/>
        <a:p>
          <a:endParaRPr lang="en-US"/>
        </a:p>
      </dgm:t>
    </dgm:pt>
    <dgm:pt modelId="{D922477A-E61E-4BDD-8160-5BD96FF509EA}" type="sibTrans" cxnId="{3642B567-56AA-41FD-9E6A-9A7BF70032D2}">
      <dgm:prSet/>
      <dgm:spPr/>
      <dgm:t>
        <a:bodyPr/>
        <a:lstStyle/>
        <a:p>
          <a:endParaRPr lang="en-US"/>
        </a:p>
      </dgm:t>
    </dgm:pt>
    <dgm:pt modelId="{0003227F-848C-4A8B-8680-DFDFD8D9AA54}">
      <dgm:prSet/>
      <dgm:spPr>
        <a:solidFill>
          <a:srgbClr val="E5AC3F"/>
        </a:solidFill>
      </dgm:spPr>
      <dgm:t>
        <a:bodyPr/>
        <a:lstStyle/>
        <a:p>
          <a:r>
            <a:rPr lang="en-US" b="1" dirty="0">
              <a:solidFill>
                <a:schemeClr val="tx1"/>
              </a:solidFill>
            </a:rPr>
            <a:t>How does land-use type influence waggle dance use?</a:t>
          </a:r>
        </a:p>
      </dgm:t>
    </dgm:pt>
    <dgm:pt modelId="{BA29FC7C-437F-4F46-81C0-9CEB3283DDF2}" type="parTrans" cxnId="{26E414FC-D839-428C-98C6-D6E9A84F98B2}">
      <dgm:prSet/>
      <dgm:spPr/>
      <dgm:t>
        <a:bodyPr/>
        <a:lstStyle/>
        <a:p>
          <a:endParaRPr lang="en-GB"/>
        </a:p>
      </dgm:t>
    </dgm:pt>
    <dgm:pt modelId="{A543EF6C-B1FB-458F-8911-068FB7934948}" type="sibTrans" cxnId="{26E414FC-D839-428C-98C6-D6E9A84F98B2}">
      <dgm:prSet/>
      <dgm:spPr/>
      <dgm:t>
        <a:bodyPr/>
        <a:lstStyle/>
        <a:p>
          <a:endParaRPr lang="en-GB"/>
        </a:p>
      </dgm:t>
    </dgm:pt>
    <dgm:pt modelId="{551101AD-C5D6-4B72-8C40-D98C507DF833}" type="pres">
      <dgm:prSet presAssocID="{E0CEE8A3-743B-4FAC-9E42-1B3F1849D767}" presName="linear" presStyleCnt="0">
        <dgm:presLayoutVars>
          <dgm:animLvl val="lvl"/>
          <dgm:resizeHandles val="exact"/>
        </dgm:presLayoutVars>
      </dgm:prSet>
      <dgm:spPr/>
    </dgm:pt>
    <dgm:pt modelId="{4CEF863C-51C2-4D8B-AF70-1632B5FC56B9}" type="pres">
      <dgm:prSet presAssocID="{99892EA9-F014-48DE-AB21-C5AEB273B97A}" presName="parentText" presStyleLbl="node1" presStyleIdx="0" presStyleCnt="5">
        <dgm:presLayoutVars>
          <dgm:chMax val="0"/>
          <dgm:bulletEnabled val="1"/>
        </dgm:presLayoutVars>
      </dgm:prSet>
      <dgm:spPr/>
    </dgm:pt>
    <dgm:pt modelId="{6AF9A54B-A4F2-4953-B13D-06335A5E4116}" type="pres">
      <dgm:prSet presAssocID="{75E0DEC5-E471-4DEF-8136-22BD49DB6510}" presName="spacer" presStyleCnt="0"/>
      <dgm:spPr/>
    </dgm:pt>
    <dgm:pt modelId="{A9BA1A98-2D7C-4C4F-8B63-8BB267CBF8E7}" type="pres">
      <dgm:prSet presAssocID="{75E8AFB6-EC51-4738-B521-02CC6E40C2AD}" presName="parentText" presStyleLbl="node1" presStyleIdx="1" presStyleCnt="5">
        <dgm:presLayoutVars>
          <dgm:chMax val="0"/>
          <dgm:bulletEnabled val="1"/>
        </dgm:presLayoutVars>
      </dgm:prSet>
      <dgm:spPr/>
    </dgm:pt>
    <dgm:pt modelId="{6591C22B-3834-458C-9376-F798369A7F5F}" type="pres">
      <dgm:prSet presAssocID="{BC45371F-BD1C-4912-ACDE-43A35C951345}" presName="spacer" presStyleCnt="0"/>
      <dgm:spPr/>
    </dgm:pt>
    <dgm:pt modelId="{192D36FE-7BBB-4740-A3C0-3968857CC129}" type="pres">
      <dgm:prSet presAssocID="{1D98A410-CECE-478D-B137-D67D3EACF2CE}" presName="parentText" presStyleLbl="node1" presStyleIdx="2" presStyleCnt="5">
        <dgm:presLayoutVars>
          <dgm:chMax val="0"/>
          <dgm:bulletEnabled val="1"/>
        </dgm:presLayoutVars>
      </dgm:prSet>
      <dgm:spPr/>
    </dgm:pt>
    <dgm:pt modelId="{BBDCBCCD-81E0-404B-9DFA-3E281D761C1E}" type="pres">
      <dgm:prSet presAssocID="{7B0EA044-EE17-4D93-A475-B0DF025E3FDF}" presName="spacer" presStyleCnt="0"/>
      <dgm:spPr/>
    </dgm:pt>
    <dgm:pt modelId="{0F0CEC5B-716F-46E4-ADDC-E0E42AB819A5}" type="pres">
      <dgm:prSet presAssocID="{38973C3E-AFCB-42A6-817B-06F3251AFA44}" presName="parentText" presStyleLbl="node1" presStyleIdx="3" presStyleCnt="5">
        <dgm:presLayoutVars>
          <dgm:chMax val="0"/>
          <dgm:bulletEnabled val="1"/>
        </dgm:presLayoutVars>
      </dgm:prSet>
      <dgm:spPr/>
    </dgm:pt>
    <dgm:pt modelId="{F6939F80-08E9-4115-9823-AA18D087BE05}" type="pres">
      <dgm:prSet presAssocID="{D922477A-E61E-4BDD-8160-5BD96FF509EA}" presName="spacer" presStyleCnt="0"/>
      <dgm:spPr/>
    </dgm:pt>
    <dgm:pt modelId="{C33D2991-69E7-4CF3-B01E-1A2A8B99E61F}" type="pres">
      <dgm:prSet presAssocID="{0003227F-848C-4A8B-8680-DFDFD8D9AA54}" presName="parentText" presStyleLbl="node1" presStyleIdx="4" presStyleCnt="5" custLinFactY="35115" custLinFactNeighborY="100000">
        <dgm:presLayoutVars>
          <dgm:chMax val="0"/>
          <dgm:bulletEnabled val="1"/>
        </dgm:presLayoutVars>
      </dgm:prSet>
      <dgm:spPr/>
    </dgm:pt>
  </dgm:ptLst>
  <dgm:cxnLst>
    <dgm:cxn modelId="{E955A815-25B0-47B0-8E50-BFDCED888FAC}" type="presOf" srcId="{38973C3E-AFCB-42A6-817B-06F3251AFA44}" destId="{0F0CEC5B-716F-46E4-ADDC-E0E42AB819A5}" srcOrd="0" destOrd="0" presId="urn:microsoft.com/office/officeart/2005/8/layout/vList2"/>
    <dgm:cxn modelId="{7F7A3D19-2B7D-477A-820C-E019FB846078}" srcId="{E0CEE8A3-743B-4FAC-9E42-1B3F1849D767}" destId="{99892EA9-F014-48DE-AB21-C5AEB273B97A}" srcOrd="0" destOrd="0" parTransId="{E1CD1F37-DC6E-4A18-A776-AFEDD53B922C}" sibTransId="{75E0DEC5-E471-4DEF-8136-22BD49DB6510}"/>
    <dgm:cxn modelId="{87C1E31B-AF81-4531-96CB-F6C3513A74FB}" type="presOf" srcId="{99892EA9-F014-48DE-AB21-C5AEB273B97A}" destId="{4CEF863C-51C2-4D8B-AF70-1632B5FC56B9}" srcOrd="0" destOrd="0" presId="urn:microsoft.com/office/officeart/2005/8/layout/vList2"/>
    <dgm:cxn modelId="{391DBE1F-B715-467E-9A02-114B807D4A90}" type="presOf" srcId="{75E8AFB6-EC51-4738-B521-02CC6E40C2AD}" destId="{A9BA1A98-2D7C-4C4F-8B63-8BB267CBF8E7}" srcOrd="0" destOrd="0" presId="urn:microsoft.com/office/officeart/2005/8/layout/vList2"/>
    <dgm:cxn modelId="{21F03A5F-4102-4D51-93E5-13EEE3D35096}" srcId="{E0CEE8A3-743B-4FAC-9E42-1B3F1849D767}" destId="{1D98A410-CECE-478D-B137-D67D3EACF2CE}" srcOrd="2" destOrd="0" parTransId="{09B7CD48-8CB9-485F-8BF1-F9ADE70D71D8}" sibTransId="{7B0EA044-EE17-4D93-A475-B0DF025E3FDF}"/>
    <dgm:cxn modelId="{3642B567-56AA-41FD-9E6A-9A7BF70032D2}" srcId="{E0CEE8A3-743B-4FAC-9E42-1B3F1849D767}" destId="{38973C3E-AFCB-42A6-817B-06F3251AFA44}" srcOrd="3" destOrd="0" parTransId="{75A4959C-3796-46FF-BCB6-1B64066149D8}" sibTransId="{D922477A-E61E-4BDD-8160-5BD96FF509EA}"/>
    <dgm:cxn modelId="{52EF0249-C407-42F2-8B0E-17DB9CD77FC0}" srcId="{E0CEE8A3-743B-4FAC-9E42-1B3F1849D767}" destId="{75E8AFB6-EC51-4738-B521-02CC6E40C2AD}" srcOrd="1" destOrd="0" parTransId="{FB409212-1AAE-4B96-866D-EEC6E260E0A8}" sibTransId="{BC45371F-BD1C-4912-ACDE-43A35C951345}"/>
    <dgm:cxn modelId="{CB1A6754-D0A4-4D38-9737-1C6623321608}" type="presOf" srcId="{1D98A410-CECE-478D-B137-D67D3EACF2CE}" destId="{192D36FE-7BBB-4740-A3C0-3968857CC129}" srcOrd="0" destOrd="0" presId="urn:microsoft.com/office/officeart/2005/8/layout/vList2"/>
    <dgm:cxn modelId="{A39626DA-B32B-43B7-B85C-B1DD997E1045}" type="presOf" srcId="{E0CEE8A3-743B-4FAC-9E42-1B3F1849D767}" destId="{551101AD-C5D6-4B72-8C40-D98C507DF833}" srcOrd="0" destOrd="0" presId="urn:microsoft.com/office/officeart/2005/8/layout/vList2"/>
    <dgm:cxn modelId="{CA008EE3-D71B-44CB-AA1C-2E1142901B6C}" type="presOf" srcId="{0003227F-848C-4A8B-8680-DFDFD8D9AA54}" destId="{C33D2991-69E7-4CF3-B01E-1A2A8B99E61F}" srcOrd="0" destOrd="0" presId="urn:microsoft.com/office/officeart/2005/8/layout/vList2"/>
    <dgm:cxn modelId="{26E414FC-D839-428C-98C6-D6E9A84F98B2}" srcId="{E0CEE8A3-743B-4FAC-9E42-1B3F1849D767}" destId="{0003227F-848C-4A8B-8680-DFDFD8D9AA54}" srcOrd="4" destOrd="0" parTransId="{BA29FC7C-437F-4F46-81C0-9CEB3283DDF2}" sibTransId="{A543EF6C-B1FB-458F-8911-068FB7934948}"/>
    <dgm:cxn modelId="{9A467704-1FA4-49D1-9124-5B869DAABC76}" type="presParOf" srcId="{551101AD-C5D6-4B72-8C40-D98C507DF833}" destId="{4CEF863C-51C2-4D8B-AF70-1632B5FC56B9}" srcOrd="0" destOrd="0" presId="urn:microsoft.com/office/officeart/2005/8/layout/vList2"/>
    <dgm:cxn modelId="{887213B9-C1F9-4598-AE07-29C05C24A914}" type="presParOf" srcId="{551101AD-C5D6-4B72-8C40-D98C507DF833}" destId="{6AF9A54B-A4F2-4953-B13D-06335A5E4116}" srcOrd="1" destOrd="0" presId="urn:microsoft.com/office/officeart/2005/8/layout/vList2"/>
    <dgm:cxn modelId="{3EEADB2B-6F29-4D90-9414-3820D766B453}" type="presParOf" srcId="{551101AD-C5D6-4B72-8C40-D98C507DF833}" destId="{A9BA1A98-2D7C-4C4F-8B63-8BB267CBF8E7}" srcOrd="2" destOrd="0" presId="urn:microsoft.com/office/officeart/2005/8/layout/vList2"/>
    <dgm:cxn modelId="{B1104F1B-D60F-4422-A63A-8EC74EF53489}" type="presParOf" srcId="{551101AD-C5D6-4B72-8C40-D98C507DF833}" destId="{6591C22B-3834-458C-9376-F798369A7F5F}" srcOrd="3" destOrd="0" presId="urn:microsoft.com/office/officeart/2005/8/layout/vList2"/>
    <dgm:cxn modelId="{E25C8BBF-E0FF-4325-9A20-0A67E42396AF}" type="presParOf" srcId="{551101AD-C5D6-4B72-8C40-D98C507DF833}" destId="{192D36FE-7BBB-4740-A3C0-3968857CC129}" srcOrd="4" destOrd="0" presId="urn:microsoft.com/office/officeart/2005/8/layout/vList2"/>
    <dgm:cxn modelId="{FB58179C-D3A9-45F4-9A76-5BC9550CD552}" type="presParOf" srcId="{551101AD-C5D6-4B72-8C40-D98C507DF833}" destId="{BBDCBCCD-81E0-404B-9DFA-3E281D761C1E}" srcOrd="5" destOrd="0" presId="urn:microsoft.com/office/officeart/2005/8/layout/vList2"/>
    <dgm:cxn modelId="{FC6092D4-E2D5-48CF-8DBC-FF677B8823D5}" type="presParOf" srcId="{551101AD-C5D6-4B72-8C40-D98C507DF833}" destId="{0F0CEC5B-716F-46E4-ADDC-E0E42AB819A5}" srcOrd="6" destOrd="0" presId="urn:microsoft.com/office/officeart/2005/8/layout/vList2"/>
    <dgm:cxn modelId="{08D47CD4-3E63-405F-830D-2E55F3E060E6}" type="presParOf" srcId="{551101AD-C5D6-4B72-8C40-D98C507DF833}" destId="{F6939F80-08E9-4115-9823-AA18D087BE05}" srcOrd="7" destOrd="0" presId="urn:microsoft.com/office/officeart/2005/8/layout/vList2"/>
    <dgm:cxn modelId="{4C56F28F-4C95-4FA2-9A9C-29FDFB8B99F5}" type="presParOf" srcId="{551101AD-C5D6-4B72-8C40-D98C507DF833}" destId="{C33D2991-69E7-4CF3-B01E-1A2A8B99E61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61DD6-FC82-45EF-82E8-6E5E99C1270F}">
      <dsp:nvSpPr>
        <dsp:cNvPr id="0" name=""/>
        <dsp:cNvSpPr/>
      </dsp:nvSpPr>
      <dsp:spPr>
        <a:xfrm>
          <a:off x="0" y="115855"/>
          <a:ext cx="4440589" cy="2350529"/>
        </a:xfrm>
        <a:prstGeom prst="roundRect">
          <a:avLst/>
        </a:prstGeom>
        <a:solidFill>
          <a:srgbClr val="E5B256"/>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kern="1200" dirty="0"/>
            <a:t>Honeybees don’t always forage collectively!</a:t>
          </a:r>
          <a:endParaRPr lang="en-US" sz="3200" kern="1200" dirty="0"/>
        </a:p>
      </dsp:txBody>
      <dsp:txXfrm>
        <a:off x="114743" y="230598"/>
        <a:ext cx="4211103" cy="2121043"/>
      </dsp:txXfrm>
    </dsp:sp>
    <dsp:sp modelId="{B12CB724-E9AE-40CD-817A-FE91E6986F76}">
      <dsp:nvSpPr>
        <dsp:cNvPr id="0" name=""/>
        <dsp:cNvSpPr/>
      </dsp:nvSpPr>
      <dsp:spPr>
        <a:xfrm>
          <a:off x="0" y="2558545"/>
          <a:ext cx="4440589" cy="2350529"/>
        </a:xfrm>
        <a:prstGeom prst="roundRect">
          <a:avLst/>
        </a:prstGeom>
        <a:solidFill>
          <a:srgbClr val="E5B256"/>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kern="1200"/>
            <a:t>The use of the waggle dance depends upon the land-use type of the environment</a:t>
          </a:r>
          <a:endParaRPr lang="en-US" sz="3200" kern="1200"/>
        </a:p>
      </dsp:txBody>
      <dsp:txXfrm>
        <a:off x="114743" y="2673288"/>
        <a:ext cx="4211103" cy="2121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F863C-51C2-4D8B-AF70-1632B5FC56B9}">
      <dsp:nvSpPr>
        <dsp:cNvPr id="0" name=""/>
        <dsp:cNvSpPr/>
      </dsp:nvSpPr>
      <dsp:spPr>
        <a:xfrm>
          <a:off x="0" y="792649"/>
          <a:ext cx="5464315" cy="696149"/>
        </a:xfrm>
        <a:prstGeom prst="roundRect">
          <a:avLst/>
        </a:prstGeom>
        <a:solidFill>
          <a:srgbClr val="E5AC3F"/>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Honeybees appear to forage collectively in the majority of sites</a:t>
          </a:r>
        </a:p>
      </dsp:txBody>
      <dsp:txXfrm>
        <a:off x="33983" y="826632"/>
        <a:ext cx="5396349" cy="628183"/>
      </dsp:txXfrm>
    </dsp:sp>
    <dsp:sp modelId="{A9BA1A98-2D7C-4C4F-8B63-8BB267CBF8E7}">
      <dsp:nvSpPr>
        <dsp:cNvPr id="0" name=""/>
        <dsp:cNvSpPr/>
      </dsp:nvSpPr>
      <dsp:spPr>
        <a:xfrm>
          <a:off x="0" y="1537759"/>
          <a:ext cx="5464315" cy="696149"/>
        </a:xfrm>
        <a:prstGeom prst="roundRect">
          <a:avLst/>
        </a:prstGeom>
        <a:solidFill>
          <a:srgbClr val="E5AC3F"/>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In some sites, foraging is explained best by a model of personal information use</a:t>
          </a:r>
        </a:p>
      </dsp:txBody>
      <dsp:txXfrm>
        <a:off x="33983" y="1571742"/>
        <a:ext cx="5396349" cy="628183"/>
      </dsp:txXfrm>
    </dsp:sp>
    <dsp:sp modelId="{192D36FE-7BBB-4740-A3C0-3968857CC129}">
      <dsp:nvSpPr>
        <dsp:cNvPr id="0" name=""/>
        <dsp:cNvSpPr/>
      </dsp:nvSpPr>
      <dsp:spPr>
        <a:xfrm>
          <a:off x="0" y="2282869"/>
          <a:ext cx="5464315" cy="696149"/>
        </a:xfrm>
        <a:prstGeom prst="roundRect">
          <a:avLst/>
        </a:prstGeom>
        <a:solidFill>
          <a:srgbClr val="E5AC3F"/>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tx1"/>
              </a:solidFill>
            </a:rPr>
            <a:t>These results support the idea that the environment influences the use of the waggle dance. </a:t>
          </a:r>
        </a:p>
      </dsp:txBody>
      <dsp:txXfrm>
        <a:off x="33983" y="2316852"/>
        <a:ext cx="5396349" cy="628183"/>
      </dsp:txXfrm>
    </dsp:sp>
    <dsp:sp modelId="{0F0CEC5B-716F-46E4-ADDC-E0E42AB819A5}">
      <dsp:nvSpPr>
        <dsp:cNvPr id="0" name=""/>
        <dsp:cNvSpPr/>
      </dsp:nvSpPr>
      <dsp:spPr>
        <a:xfrm>
          <a:off x="0" y="3027979"/>
          <a:ext cx="5464315" cy="696149"/>
        </a:xfrm>
        <a:prstGeom prst="roundRect">
          <a:avLst/>
        </a:prstGeom>
        <a:solidFill>
          <a:srgbClr val="E5AC3F"/>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Allows us to probe how the environment influences information use in more detail</a:t>
          </a:r>
        </a:p>
      </dsp:txBody>
      <dsp:txXfrm>
        <a:off x="33983" y="3061962"/>
        <a:ext cx="5396349" cy="628183"/>
      </dsp:txXfrm>
    </dsp:sp>
    <dsp:sp modelId="{C33D2991-69E7-4CF3-B01E-1A2A8B99E61F}">
      <dsp:nvSpPr>
        <dsp:cNvPr id="0" name=""/>
        <dsp:cNvSpPr/>
      </dsp:nvSpPr>
      <dsp:spPr>
        <a:xfrm>
          <a:off x="0" y="4066502"/>
          <a:ext cx="5464315" cy="696149"/>
        </a:xfrm>
        <a:prstGeom prst="roundRect">
          <a:avLst/>
        </a:prstGeom>
        <a:solidFill>
          <a:srgbClr val="E5AC3F"/>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tx1"/>
              </a:solidFill>
            </a:rPr>
            <a:t>How does land-use type influence waggle dance use?</a:t>
          </a:r>
        </a:p>
      </dsp:txBody>
      <dsp:txXfrm>
        <a:off x="33983" y="4100485"/>
        <a:ext cx="5396349" cy="6281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AD17E-7A3F-44D9-AF39-FD3110953251}" type="datetimeFigureOut">
              <a:rPr lang="en-GB" smtClean="0"/>
              <a:t>07/11/2021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12A2C6-65FA-4141-B238-B354E0C58885}" type="slidenum">
              <a:rPr lang="en-GB" smtClean="0"/>
              <a:t>‹#›</a:t>
            </a:fld>
            <a:endParaRPr lang="en-GB"/>
          </a:p>
        </p:txBody>
      </p:sp>
    </p:spTree>
    <p:extLst>
      <p:ext uri="{BB962C8B-B14F-4D97-AF65-F5344CB8AC3E}">
        <p14:creationId xmlns:p14="http://schemas.microsoft.com/office/powerpoint/2010/main" val="1165349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Joe, a third year PhD student of Elli and Vincent’s and I am going to briefly outline my PhD research so far, which is all about creating new methods to </a:t>
            </a:r>
            <a:r>
              <a:rPr lang="en-US" dirty="0" err="1"/>
              <a:t>analyse</a:t>
            </a:r>
            <a:r>
              <a:rPr lang="en-US" dirty="0"/>
              <a:t> how honeybees use information when foraging in different environments.</a:t>
            </a:r>
          </a:p>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1</a:t>
            </a:fld>
            <a:endParaRPr lang="en-GB"/>
          </a:p>
        </p:txBody>
      </p:sp>
    </p:spTree>
    <p:extLst>
      <p:ext uri="{BB962C8B-B14F-4D97-AF65-F5344CB8AC3E}">
        <p14:creationId xmlns:p14="http://schemas.microsoft.com/office/powerpoint/2010/main" val="3353911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a:t>
            </a:r>
            <a:r>
              <a:rPr lang="en-US" dirty="0" err="1"/>
              <a:t>summerise</a:t>
            </a:r>
            <a:r>
              <a:rPr lang="en-US" dirty="0"/>
              <a:t>, what we have done is develop and innovative tool to quantify waggle dance use, allowing us to better evaluate collective foraging.</a:t>
            </a:r>
          </a:p>
          <a:p>
            <a:endParaRPr lang="en-US" dirty="0"/>
          </a:p>
          <a:p>
            <a:r>
              <a:rPr lang="en-US" dirty="0"/>
              <a:t>When we applied this to real waggle dance observations from colonies foraging on the landscape, we find that honeybees don’t always forage collectively </a:t>
            </a:r>
          </a:p>
          <a:p>
            <a:endParaRPr lang="en-US" dirty="0"/>
          </a:p>
          <a:p>
            <a:r>
              <a:rPr lang="en-US" dirty="0"/>
              <a:t>and by evaluating environmental factors, we see that the use of the waggle dance depends on the land-use type of the environment. Whilst we have limited data to make any grandiose statements of exactly how the environment drives waggle dance use, our results seem to support previous studies findings and provides a new methodology to evaluate this behavior further as waggle dance data becomes easier to collect.</a:t>
            </a:r>
          </a:p>
        </p:txBody>
      </p:sp>
      <p:sp>
        <p:nvSpPr>
          <p:cNvPr id="4" name="Slide Number Placeholder 3"/>
          <p:cNvSpPr>
            <a:spLocks noGrp="1"/>
          </p:cNvSpPr>
          <p:nvPr>
            <p:ph type="sldNum" sz="quarter" idx="5"/>
          </p:nvPr>
        </p:nvSpPr>
        <p:spPr/>
        <p:txBody>
          <a:bodyPr/>
          <a:lstStyle/>
          <a:p>
            <a:fld id="{7A12A2C6-65FA-4141-B238-B354E0C58885}" type="slidenum">
              <a:rPr lang="en-GB" smtClean="0"/>
              <a:t>10</a:t>
            </a:fld>
            <a:endParaRPr lang="en-GB"/>
          </a:p>
        </p:txBody>
      </p:sp>
    </p:spTree>
    <p:extLst>
      <p:ext uri="{BB962C8B-B14F-4D97-AF65-F5344CB8AC3E}">
        <p14:creationId xmlns:p14="http://schemas.microsoft.com/office/powerpoint/2010/main" val="20975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broadly, when honeybees forage they can either act as a scout or a recruit.</a:t>
            </a:r>
          </a:p>
          <a:p>
            <a:endParaRPr lang="en-US" dirty="0"/>
          </a:p>
          <a:p>
            <a:r>
              <a:rPr lang="en-US" dirty="0"/>
              <a:t>Imagine some hive situated in an environment with flower patches of different qualities.</a:t>
            </a:r>
          </a:p>
          <a:p>
            <a:endParaRPr lang="en-US" dirty="0"/>
          </a:p>
          <a:p>
            <a:r>
              <a:rPr lang="en-US" dirty="0"/>
              <a:t>A scout will head off on a random trajectory and search without information until they find a flower patch.</a:t>
            </a:r>
          </a:p>
          <a:p>
            <a:endParaRPr lang="en-US" dirty="0"/>
          </a:p>
          <a:p>
            <a:r>
              <a:rPr lang="en-US" dirty="0"/>
              <a:t>They then return to the hive and perform waggle dances for that resource to provide the location to nest mates. Crucially, when they dance the convey how good they think the resource is by the number of waggle runs performed, with more profitable resources eliciting more dances. In the hive recruits wander the dance floor randomly and so are more likely to encounter a dance for a profitable resource.</a:t>
            </a:r>
          </a:p>
          <a:p>
            <a:endParaRPr lang="en-US" dirty="0"/>
          </a:p>
          <a:p>
            <a:r>
              <a:rPr lang="en-US" dirty="0"/>
              <a:t>They then also go out and forage at these sites.</a:t>
            </a:r>
          </a:p>
          <a:p>
            <a:endParaRPr lang="en-US" dirty="0"/>
          </a:p>
          <a:p>
            <a:r>
              <a:rPr lang="en-US" dirty="0"/>
              <a:t>And will also perform dances for that resource on their return, creating a collective process which pools individual information to identify the best resources.</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a:t>
            </a:fld>
            <a:endParaRPr lang="en-GB"/>
          </a:p>
        </p:txBody>
      </p:sp>
    </p:spTree>
    <p:extLst>
      <p:ext uri="{BB962C8B-B14F-4D97-AF65-F5344CB8AC3E}">
        <p14:creationId xmlns:p14="http://schemas.microsoft.com/office/powerpoint/2010/main" val="328977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this system, individuals have a choice of how to behave.</a:t>
            </a:r>
          </a:p>
          <a:p>
            <a:endParaRPr lang="en-US" dirty="0"/>
          </a:p>
          <a:p>
            <a:r>
              <a:rPr lang="en-US" dirty="0"/>
              <a:t>They can either behave as scouts, I.e. search the environment and </a:t>
            </a:r>
            <a:r>
              <a:rPr lang="en-US" dirty="0" err="1"/>
              <a:t>priorotise</a:t>
            </a:r>
            <a:r>
              <a:rPr lang="en-US" dirty="0"/>
              <a:t> their own information</a:t>
            </a:r>
          </a:p>
          <a:p>
            <a:endParaRPr lang="en-US" dirty="0"/>
          </a:p>
          <a:p>
            <a:r>
              <a:rPr lang="en-US" dirty="0"/>
              <a:t>or they can behave as recruits and follow the dances of others, and so </a:t>
            </a:r>
            <a:r>
              <a:rPr lang="en-US" dirty="0" err="1"/>
              <a:t>priorotise</a:t>
            </a:r>
            <a:r>
              <a:rPr lang="en-US" dirty="0"/>
              <a:t> social information. Exactly what determines how a colony balances these two information streams has been studied in great detail.</a:t>
            </a:r>
          </a:p>
          <a:p>
            <a:endParaRPr lang="en-US" dirty="0"/>
          </a:p>
          <a:p>
            <a:r>
              <a:rPr lang="en-US" dirty="0"/>
              <a:t>Some theoretical papers suggest when resources are difficult to find a colony should use the waggle dance more as then only a single individual needs to find a resource.</a:t>
            </a:r>
          </a:p>
          <a:p>
            <a:endParaRPr lang="en-US" dirty="0"/>
          </a:p>
          <a:p>
            <a:r>
              <a:rPr lang="en-US" dirty="0"/>
              <a:t>Others suggest they should use personal information use more when resources are hard to find rather than wait for personal information. </a:t>
            </a:r>
          </a:p>
          <a:p>
            <a:endParaRPr lang="en-US" dirty="0"/>
          </a:p>
          <a:p>
            <a:r>
              <a:rPr lang="en-US" dirty="0"/>
              <a:t>Empirical evidence now suggests this latter idea seems to be the case, however, the methods used contrast foraging success with or without the dance, not whether a colony alters its use of the dance. </a:t>
            </a:r>
          </a:p>
        </p:txBody>
      </p:sp>
      <p:sp>
        <p:nvSpPr>
          <p:cNvPr id="4" name="Slide Number Placeholder 3"/>
          <p:cNvSpPr>
            <a:spLocks noGrp="1"/>
          </p:cNvSpPr>
          <p:nvPr>
            <p:ph type="sldNum" sz="quarter" idx="5"/>
          </p:nvPr>
        </p:nvSpPr>
        <p:spPr/>
        <p:txBody>
          <a:bodyPr/>
          <a:lstStyle/>
          <a:p>
            <a:fld id="{7A12A2C6-65FA-4141-B238-B354E0C58885}" type="slidenum">
              <a:rPr lang="en-GB" smtClean="0"/>
              <a:t>3</a:t>
            </a:fld>
            <a:endParaRPr lang="en-GB"/>
          </a:p>
        </p:txBody>
      </p:sp>
    </p:spTree>
    <p:extLst>
      <p:ext uri="{BB962C8B-B14F-4D97-AF65-F5344CB8AC3E}">
        <p14:creationId xmlns:p14="http://schemas.microsoft.com/office/powerpoint/2010/main" val="2591072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of how the waggle dance is used in different environments is important as it gives us an idea both of what conditions lead to the evolution of the dance in the first place, as well as social information use in general, and how changing environmental conditions are influencing waggle dance use</a:t>
            </a:r>
          </a:p>
          <a:p>
            <a:endParaRPr lang="en-US" dirty="0"/>
          </a:p>
          <a:p>
            <a:r>
              <a:rPr lang="en-US" dirty="0"/>
              <a:t>To answer this question we need a better understanding of what foraging looks like under an individual or collective strategy and a methodology which allows us to compare the two. This fundamentally difficult as we can often observe one of the other but not both </a:t>
            </a:r>
            <a:r>
              <a:rPr lang="en-US" dirty="0" err="1"/>
              <a:t>bahaviours</a:t>
            </a:r>
            <a:r>
              <a:rPr lang="en-US" dirty="0"/>
              <a:t> at the same time. This is when we had a brain wave.</a:t>
            </a:r>
          </a:p>
          <a:p>
            <a:endParaRPr lang="en-US" dirty="0"/>
          </a:p>
          <a:p>
            <a:r>
              <a:rPr lang="en-US" dirty="0"/>
              <a:t>All foragers report information on the dance floor of where they’ve been.</a:t>
            </a:r>
          </a:p>
          <a:p>
            <a:endParaRPr lang="en-US" dirty="0"/>
          </a:p>
          <a:p>
            <a:r>
              <a:rPr lang="en-US" dirty="0"/>
              <a:t>Because of this, resources found under different foraging strategies should be identifiable from the distribution of dances reported on the dance-floor. </a:t>
            </a:r>
          </a:p>
          <a:p>
            <a:endParaRPr lang="en-US" dirty="0"/>
          </a:p>
          <a:p>
            <a:r>
              <a:rPr lang="en-US" dirty="0"/>
              <a:t>Now I’m not going to go into how we validated these ideas because it’s a little dry and I only have 10 </a:t>
            </a:r>
            <a:r>
              <a:rPr lang="en-US" dirty="0" err="1"/>
              <a:t>minutes,but</a:t>
            </a:r>
            <a:r>
              <a:rPr lang="en-US" dirty="0"/>
              <a:t> we used this idea to create a model of collective honeybee foraging made up of individual and collective foraging. </a:t>
            </a:r>
          </a:p>
          <a:p>
            <a:endParaRPr lang="en-US" dirty="0"/>
          </a:p>
          <a:p>
            <a:r>
              <a:rPr lang="en-US" dirty="0"/>
              <a:t>Importantly, because we did it this way we can calculate the extent to which dances stem from the use of personal or social information and obtain this value P which captures this information as the proportion of scout dances on the dance floor.</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4</a:t>
            </a:fld>
            <a:endParaRPr lang="en-GB"/>
          </a:p>
        </p:txBody>
      </p:sp>
    </p:spTree>
    <p:extLst>
      <p:ext uri="{BB962C8B-B14F-4D97-AF65-F5344CB8AC3E}">
        <p14:creationId xmlns:p14="http://schemas.microsoft.com/office/powerpoint/2010/main" val="223171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fit this model to a large empirical data set of over 3000 waggle dance observations collected from hives in an urban and argi-rural landscape.</a:t>
            </a:r>
          </a:p>
          <a:p>
            <a:endParaRPr lang="en-US" dirty="0"/>
          </a:p>
          <a:p>
            <a:r>
              <a:rPr lang="en-US" dirty="0"/>
              <a:t>The first thing we wanted to evaluate was whether honeybees foraged collectively, following our full model</a:t>
            </a:r>
          </a:p>
          <a:p>
            <a:endParaRPr lang="en-US" dirty="0"/>
          </a:p>
          <a:p>
            <a:r>
              <a:rPr lang="en-US" dirty="0"/>
              <a:t>or individually, using just the individual component of the model.</a:t>
            </a:r>
          </a:p>
          <a:p>
            <a:endParaRPr lang="en-US" dirty="0"/>
          </a:p>
          <a:p>
            <a:r>
              <a:rPr lang="en-US" dirty="0"/>
              <a:t>We then wanted to investigate how aspects of the environment influenced the proportion of scout dances identified from our model. </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5</a:t>
            </a:fld>
            <a:endParaRPr lang="en-GB"/>
          </a:p>
        </p:txBody>
      </p:sp>
    </p:spTree>
    <p:extLst>
      <p:ext uri="{BB962C8B-B14F-4D97-AF65-F5344CB8AC3E}">
        <p14:creationId xmlns:p14="http://schemas.microsoft.com/office/powerpoint/2010/main" val="909252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are the result of fitting our models to each site. On the map here you can see hive locations marked with either a red triangle, indicating the individual model provided the better fit, or black circles indicating the collective model provided the better fit. As you can see, in the majority of sites, 17 in fact, the collective model provided the best fit. This suggests that in the majority of cases honeybees forage collectively, but in some sites foraging is better explained by a strategy of ignoring the dance and foraging independently.</a:t>
            </a:r>
            <a:endParaRPr lang="en-GB" dirty="0"/>
          </a:p>
          <a:p>
            <a:endParaRPr lang="en-GB" dirty="0"/>
          </a:p>
          <a:p>
            <a:r>
              <a:rPr lang="en-GB" dirty="0"/>
              <a:t>On the right here is a distribution of KS statistic P values. This is out goodness of fit test to see if the models we fit actually resemble the data. Here, a p value greater than 0.05, shown by this red dashed line, indicates there is no significant difference between our models fit and the underlying data. Overall, the collective model is statistically indistinguishable from the data in 16 sites. Whilst this is only 11 in the individual case, these results suggests our models provide a good explanation of the underlying data. </a:t>
            </a:r>
          </a:p>
          <a:p>
            <a:endParaRPr lang="en-GB" dirty="0"/>
          </a:p>
          <a:p>
            <a:r>
              <a:rPr lang="en-GB" dirty="0"/>
              <a:t>Now we know the models fit well, we can explore how the proportion of scout estimates, p, for each site is influenced by the environment of that site. </a:t>
            </a:r>
            <a:endParaRPr lang="en-US" dirty="0"/>
          </a:p>
        </p:txBody>
      </p:sp>
      <p:sp>
        <p:nvSpPr>
          <p:cNvPr id="4" name="Slide Number Placeholder 3"/>
          <p:cNvSpPr>
            <a:spLocks noGrp="1"/>
          </p:cNvSpPr>
          <p:nvPr>
            <p:ph type="sldNum" sz="quarter" idx="5"/>
          </p:nvPr>
        </p:nvSpPr>
        <p:spPr/>
        <p:txBody>
          <a:bodyPr/>
          <a:lstStyle/>
          <a:p>
            <a:fld id="{7A12A2C6-65FA-4141-B238-B354E0C58885}" type="slidenum">
              <a:rPr lang="en-GB" smtClean="0"/>
              <a:t>6</a:t>
            </a:fld>
            <a:endParaRPr lang="en-GB"/>
          </a:p>
        </p:txBody>
      </p:sp>
    </p:spTree>
    <p:extLst>
      <p:ext uri="{BB962C8B-B14F-4D97-AF65-F5344CB8AC3E}">
        <p14:creationId xmlns:p14="http://schemas.microsoft.com/office/powerpoint/2010/main" val="1204692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both of our environments we classified land-use type and calculated proportional coverage within that site. For example, in the urban environment each site would have had a certain combination of things like continuous central, dense and sparse residential and parks, whilst in the </a:t>
            </a:r>
            <a:r>
              <a:rPr lang="en-US" dirty="0" err="1"/>
              <a:t>agri</a:t>
            </a:r>
            <a:r>
              <a:rPr lang="en-US" dirty="0"/>
              <a:t>-rural it would be combinations of arable land, unmanaged and managed green spaces and built up areas, etc. As many of these land-use types correlate with one another, we used a Partial Least Squares analysis to identify the main axis of land use-type which best explains the variation in the proportion of scouts estimated for each site.</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7</a:t>
            </a:fld>
            <a:endParaRPr lang="en-GB"/>
          </a:p>
        </p:txBody>
      </p:sp>
    </p:spTree>
    <p:extLst>
      <p:ext uri="{BB962C8B-B14F-4D97-AF65-F5344CB8AC3E}">
        <p14:creationId xmlns:p14="http://schemas.microsoft.com/office/powerpoint/2010/main" val="4125784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Agri-rural environment we identified a single PC explained about 60% of the variation in the proportion of scouts and had a significant positive correlation.</a:t>
            </a:r>
          </a:p>
          <a:p>
            <a:r>
              <a:rPr lang="en-US" dirty="0"/>
              <a:t>When we looked at this PC we saw that it correlated negatively with Non-agricultural unmanaged green space, bult up areas and water, whilst correlating positively with arable land. This indicates that when arable land increases and when unmanaged green spaces, built up areas and water decrease, the proportion of scout dances and so the colonies use of the waggle dance decreases. </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8</a:t>
            </a:fld>
            <a:endParaRPr lang="en-GB"/>
          </a:p>
        </p:txBody>
      </p:sp>
    </p:spTree>
    <p:extLst>
      <p:ext uri="{BB962C8B-B14F-4D97-AF65-F5344CB8AC3E}">
        <p14:creationId xmlns:p14="http://schemas.microsoft.com/office/powerpoint/2010/main" val="2676706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a similar effect in the urban environment. Here, a single PC explains around 61% of the variation in the proportion of scouts with a significant positive correlation, although much of this is driven by this single site up here. When we drill down into this PC we see it correlates positively with continuous central land, dense residential and water, so less attention paid to the waggle dance when these increase, and negatively with sparse residential and amenity grassland, increasing the use of the waggle dance in these environments. </a:t>
            </a:r>
          </a:p>
        </p:txBody>
      </p:sp>
      <p:sp>
        <p:nvSpPr>
          <p:cNvPr id="4" name="Slide Number Placeholder 3"/>
          <p:cNvSpPr>
            <a:spLocks noGrp="1"/>
          </p:cNvSpPr>
          <p:nvPr>
            <p:ph type="sldNum" sz="quarter" idx="5"/>
          </p:nvPr>
        </p:nvSpPr>
        <p:spPr/>
        <p:txBody>
          <a:bodyPr/>
          <a:lstStyle/>
          <a:p>
            <a:fld id="{7A12A2C6-65FA-4141-B238-B354E0C58885}" type="slidenum">
              <a:rPr lang="en-GB" smtClean="0"/>
              <a:t>9</a:t>
            </a:fld>
            <a:endParaRPr lang="en-GB"/>
          </a:p>
        </p:txBody>
      </p:sp>
    </p:spTree>
    <p:extLst>
      <p:ext uri="{BB962C8B-B14F-4D97-AF65-F5344CB8AC3E}">
        <p14:creationId xmlns:p14="http://schemas.microsoft.com/office/powerpoint/2010/main" val="1621515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11/6/2021</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942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11/6/2021</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4938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11/6/2021</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5492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11/6/2021</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024150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11/6/2021</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5477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11/6/2021</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6850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11/6/2021</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838884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11/6/2021</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980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11/6/2021</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492928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11/6/2021</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918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11/6/2021</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8877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11/6/2021</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9501385"/>
      </p:ext>
    </p:extLst>
  </p:cSld>
  <p:clrMap bg1="lt1" tx1="dk1" bg2="lt2" tx2="dk2" accent1="accent1" accent2="accent2" accent3="accent3" accent4="accent4" accent5="accent5" accent6="accent6" hlink="hlink" folHlink="folHlink"/>
  <p:sldLayoutIdLst>
    <p:sldLayoutId id="2147483873" r:id="rId1"/>
    <p:sldLayoutId id="2147483872" r:id="rId2"/>
    <p:sldLayoutId id="2147483871" r:id="rId3"/>
    <p:sldLayoutId id="2147483870" r:id="rId4"/>
    <p:sldLayoutId id="2147483869" r:id="rId5"/>
    <p:sldLayoutId id="2147483868" r:id="rId6"/>
    <p:sldLayoutId id="2147483867" r:id="rId7"/>
    <p:sldLayoutId id="2147483866" r:id="rId8"/>
    <p:sldLayoutId id="2147483865" r:id="rId9"/>
    <p:sldLayoutId id="2147483864" r:id="rId10"/>
    <p:sldLayoutId id="2147483863"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57.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9.jpg"/><Relationship Id="rId7" Type="http://schemas.openxmlformats.org/officeDocument/2006/relationships/image" Target="../media/image18.svg"/><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svg"/><Relationship Id="rId10" Type="http://schemas.openxmlformats.org/officeDocument/2006/relationships/image" Target="../media/image60.jpg"/><Relationship Id="rId4" Type="http://schemas.openxmlformats.org/officeDocument/2006/relationships/image" Target="../media/image16.png"/><Relationship Id="rId9" Type="http://schemas.openxmlformats.org/officeDocument/2006/relationships/image" Target="../media/image57.sv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62.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8.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22.png"/><Relationship Id="rId4" Type="http://schemas.openxmlformats.org/officeDocument/2006/relationships/image" Target="../media/image17.sv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4.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4.png"/><Relationship Id="rId7"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18" Type="http://schemas.openxmlformats.org/officeDocument/2006/relationships/image" Target="../media/image43.jpeg"/><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image" Target="../media/image37.jpeg"/><Relationship Id="rId17" Type="http://schemas.openxmlformats.org/officeDocument/2006/relationships/image" Target="../media/image42.jpeg"/><Relationship Id="rId2" Type="http://schemas.openxmlformats.org/officeDocument/2006/relationships/notesSlide" Target="../notesSlides/notesSlide7.xml"/><Relationship Id="rId16" Type="http://schemas.openxmlformats.org/officeDocument/2006/relationships/image" Target="../media/image41.jpeg"/><Relationship Id="rId20"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openxmlformats.org/officeDocument/2006/relationships/image" Target="../media/image40.jpeg"/><Relationship Id="rId10" Type="http://schemas.openxmlformats.org/officeDocument/2006/relationships/image" Target="../media/image35.jpeg"/><Relationship Id="rId19" Type="http://schemas.openxmlformats.org/officeDocument/2006/relationships/image" Target="../media/image44.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eg"/></Relationships>
</file>

<file path=ppt/slides/_rels/slide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46.pn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48.png"/><Relationship Id="rId4" Type="http://schemas.openxmlformats.org/officeDocument/2006/relationships/image" Target="../media/image47.emf"/><Relationship Id="rId9" Type="http://schemas.openxmlformats.org/officeDocument/2006/relationships/image" Target="../media/image36.jpeg"/></Relationships>
</file>

<file path=ppt/slides/_rels/slide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9.png"/><Relationship Id="rId7"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51.emf"/><Relationship Id="rId10" Type="http://schemas.openxmlformats.org/officeDocument/2006/relationships/image" Target="../media/image40.jpeg"/><Relationship Id="rId4" Type="http://schemas.openxmlformats.org/officeDocument/2006/relationships/image" Target="../media/image50.png"/><Relationship Id="rId9"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80">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5EB67-15C7-4FC3-8FFA-AE06217E5AE9}"/>
              </a:ext>
            </a:extLst>
          </p:cNvPr>
          <p:cNvSpPr>
            <a:spLocks noGrp="1"/>
          </p:cNvSpPr>
          <p:nvPr>
            <p:ph type="ctrTitle"/>
          </p:nvPr>
        </p:nvSpPr>
        <p:spPr>
          <a:xfrm>
            <a:off x="6014678" y="702870"/>
            <a:ext cx="5614993" cy="3093468"/>
          </a:xfrm>
        </p:spPr>
        <p:txBody>
          <a:bodyPr anchor="b">
            <a:normAutofit/>
          </a:bodyPr>
          <a:lstStyle/>
          <a:p>
            <a:pPr fontAlgn="base">
              <a:lnSpc>
                <a:spcPct val="90000"/>
              </a:lnSpc>
            </a:pPr>
            <a:r>
              <a:rPr lang="en-US" sz="4600" b="1" i="0" dirty="0">
                <a:effectLst/>
                <a:latin typeface="Open Sans" panose="020B0604020202020204" pitchFamily="34" charset="0"/>
              </a:rPr>
              <a:t>Using the waggle dance to quantify collective foraging in honeybees</a:t>
            </a:r>
            <a:endParaRPr lang="en-GB" sz="4600" dirty="0"/>
          </a:p>
        </p:txBody>
      </p:sp>
      <p:sp>
        <p:nvSpPr>
          <p:cNvPr id="3" name="Subtitle 2">
            <a:extLst>
              <a:ext uri="{FF2B5EF4-FFF2-40B4-BE49-F238E27FC236}">
                <a16:creationId xmlns:a16="http://schemas.microsoft.com/office/drawing/2014/main" id="{FF4B5678-973A-433F-9457-0D74919D11E9}"/>
              </a:ext>
            </a:extLst>
          </p:cNvPr>
          <p:cNvSpPr>
            <a:spLocks noGrp="1"/>
          </p:cNvSpPr>
          <p:nvPr>
            <p:ph type="subTitle" idx="1"/>
          </p:nvPr>
        </p:nvSpPr>
        <p:spPr>
          <a:xfrm>
            <a:off x="6014678" y="4795715"/>
            <a:ext cx="5614993" cy="965892"/>
          </a:xfrm>
        </p:spPr>
        <p:txBody>
          <a:bodyPr anchor="t">
            <a:normAutofit/>
          </a:bodyPr>
          <a:lstStyle/>
          <a:p>
            <a:pPr fontAlgn="base"/>
            <a:r>
              <a:rPr lang="en-GB" b="1" i="0" dirty="0">
                <a:solidFill>
                  <a:schemeClr val="tx1">
                    <a:lumMod val="65000"/>
                    <a:lumOff val="35000"/>
                  </a:schemeClr>
                </a:solidFill>
                <a:effectLst/>
                <a:latin typeface="Open Sans" panose="020B0606030504020204" pitchFamily="34" charset="0"/>
              </a:rPr>
              <a:t>Joe Palmer</a:t>
            </a:r>
            <a:r>
              <a:rPr lang="en-GB" b="0" i="0" dirty="0">
                <a:solidFill>
                  <a:schemeClr val="tx1">
                    <a:lumMod val="65000"/>
                    <a:lumOff val="35000"/>
                  </a:schemeClr>
                </a:solidFill>
                <a:effectLst/>
                <a:latin typeface="Open Sans" panose="020B0606030504020204" pitchFamily="34" charset="0"/>
              </a:rPr>
              <a:t>, Ash Samuelson, Elli Leadbeater &amp; Vincent Jansen</a:t>
            </a:r>
          </a:p>
        </p:txBody>
      </p:sp>
      <p:pic>
        <p:nvPicPr>
          <p:cNvPr id="1026" name="Picture 2" descr="We discovered more about the honeybee &amp;#39;wake-up call&amp;#39; — and it could help  save them">
            <a:extLst>
              <a:ext uri="{FF2B5EF4-FFF2-40B4-BE49-F238E27FC236}">
                <a16:creationId xmlns:a16="http://schemas.microsoft.com/office/drawing/2014/main" id="{89E47669-9C68-44E7-B413-2AF8CD15119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8998" r="2" b="2"/>
          <a:stretch/>
        </p:blipFill>
        <p:spPr bwMode="auto">
          <a:xfrm>
            <a:off x="482600" y="489856"/>
            <a:ext cx="5349331" cy="5878282"/>
          </a:xfrm>
          <a:prstGeom prst="rect">
            <a:avLst/>
          </a:prstGeom>
          <a:noFill/>
          <a:extLst>
            <a:ext uri="{909E8E84-426E-40DD-AFC4-6F175D3DCCD1}">
              <a14:hiddenFill xmlns:a14="http://schemas.microsoft.com/office/drawing/2010/main">
                <a:solidFill>
                  <a:srgbClr val="FFFFFF"/>
                </a:solidFill>
              </a14:hiddenFill>
            </a:ext>
          </a:extLst>
        </p:spPr>
      </p:pic>
      <p:cxnSp>
        <p:nvCxnSpPr>
          <p:cNvPr id="1039" name="Straight Connector 82">
            <a:extLst>
              <a:ext uri="{FF2B5EF4-FFF2-40B4-BE49-F238E27FC236}">
                <a16:creationId xmlns:a16="http://schemas.microsoft.com/office/drawing/2014/main" id="{9430F693-CD1C-4A41-9E80-FBEF9D128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97970E3C-BEF9-4097-A8D1-F453686992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1563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ED41-F3D7-4286-AD0B-B4A216D7E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09" y="489853"/>
            <a:ext cx="6186871" cy="585810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31926-2C50-497C-8702-6301D17B5B65}"/>
              </a:ext>
            </a:extLst>
          </p:cNvPr>
          <p:cNvSpPr>
            <a:spLocks noGrp="1"/>
          </p:cNvSpPr>
          <p:nvPr>
            <p:ph type="title"/>
          </p:nvPr>
        </p:nvSpPr>
        <p:spPr>
          <a:xfrm>
            <a:off x="482601" y="976152"/>
            <a:ext cx="5613399" cy="5024920"/>
          </a:xfrm>
        </p:spPr>
        <p:txBody>
          <a:bodyPr anchor="ctr">
            <a:normAutofit/>
          </a:bodyPr>
          <a:lstStyle/>
          <a:p>
            <a:pPr>
              <a:lnSpc>
                <a:spcPct val="90000"/>
              </a:lnSpc>
            </a:pPr>
            <a:r>
              <a:rPr lang="en-US" sz="5100" dirty="0"/>
              <a:t>Have developed an innovative tool to quantify waggle dance use &amp; evaluate collective foraging!</a:t>
            </a:r>
            <a:br>
              <a:rPr lang="en-US" sz="5100" kern="1200" dirty="0"/>
            </a:br>
            <a:endParaRPr lang="en-GB" sz="5100" dirty="0"/>
          </a:p>
        </p:txBody>
      </p:sp>
      <p:cxnSp>
        <p:nvCxnSpPr>
          <p:cNvPr id="12" name="Straight Connector 11">
            <a:extLst>
              <a:ext uri="{FF2B5EF4-FFF2-40B4-BE49-F238E27FC236}">
                <a16:creationId xmlns:a16="http://schemas.microsoft.com/office/drawing/2014/main" id="{C14F7EC0-B8AC-4E93-A415-71AF71B12A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4"/>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16" name="Content Placeholder 2">
            <a:extLst>
              <a:ext uri="{FF2B5EF4-FFF2-40B4-BE49-F238E27FC236}">
                <a16:creationId xmlns:a16="http://schemas.microsoft.com/office/drawing/2014/main" id="{C995A6C2-DED6-431D-AE26-C0B26F22DB90}"/>
              </a:ext>
            </a:extLst>
          </p:cNvPr>
          <p:cNvGraphicFramePr>
            <a:graphicFrameLocks noGrp="1"/>
          </p:cNvGraphicFramePr>
          <p:nvPr>
            <p:ph idx="1"/>
            <p:extLst>
              <p:ext uri="{D42A27DB-BD31-4B8C-83A1-F6EECF244321}">
                <p14:modId xmlns:p14="http://schemas.microsoft.com/office/powerpoint/2010/main" val="1138829021"/>
              </p:ext>
            </p:extLst>
          </p:nvPr>
        </p:nvGraphicFramePr>
        <p:xfrm>
          <a:off x="6997624" y="976158"/>
          <a:ext cx="4440589" cy="5024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Connector 13">
            <a:extLst>
              <a:ext uri="{FF2B5EF4-FFF2-40B4-BE49-F238E27FC236}">
                <a16:creationId xmlns:a16="http://schemas.microsoft.com/office/drawing/2014/main" id="{A6F0AD64-835F-42E2-B4C7-47A77348AB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pic>
        <p:nvPicPr>
          <p:cNvPr id="6" name="Graphic 5" descr="Tools outline">
            <a:extLst>
              <a:ext uri="{FF2B5EF4-FFF2-40B4-BE49-F238E27FC236}">
                <a16:creationId xmlns:a16="http://schemas.microsoft.com/office/drawing/2014/main" id="{12A42C6D-6886-4E35-9C95-4FCAFD1598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7554" y="4762638"/>
            <a:ext cx="1391782" cy="1391782"/>
          </a:xfrm>
          <a:prstGeom prst="rect">
            <a:avLst/>
          </a:prstGeom>
        </p:spPr>
      </p:pic>
    </p:spTree>
    <p:extLst>
      <p:ext uri="{BB962C8B-B14F-4D97-AF65-F5344CB8AC3E}">
        <p14:creationId xmlns:p14="http://schemas.microsoft.com/office/powerpoint/2010/main" val="1971077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82461DD6-FC82-45EF-82E8-6E5E99C127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dgm id="{B12CB724-E9AE-40CD-817A-FE91E6986F7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E18D249-DD56-4E88-A5C5-5B0A71B21076}"/>
              </a:ext>
            </a:extLst>
          </p:cNvPr>
          <p:cNvSpPr>
            <a:spLocks noGrp="1"/>
          </p:cNvSpPr>
          <p:nvPr>
            <p:ph idx="1"/>
          </p:nvPr>
        </p:nvSpPr>
        <p:spPr>
          <a:xfrm>
            <a:off x="562329" y="660749"/>
            <a:ext cx="5189963" cy="5536495"/>
          </a:xfrm>
        </p:spPr>
        <p:txBody>
          <a:bodyPr>
            <a:normAutofit/>
          </a:bodyPr>
          <a:lstStyle/>
          <a:p>
            <a:pPr algn="l" fontAlgn="base"/>
            <a:r>
              <a:rPr lang="en-US" sz="2800" b="1" i="0" dirty="0">
                <a:effectLst/>
              </a:rPr>
              <a:t>Thank you for listening!</a:t>
            </a:r>
          </a:p>
          <a:p>
            <a:pPr algn="l" fontAlgn="base"/>
            <a:endParaRPr lang="en-US" sz="2800" b="1" dirty="0"/>
          </a:p>
          <a:p>
            <a:pPr algn="l" fontAlgn="base"/>
            <a:r>
              <a:rPr lang="en-US" sz="2800" b="1" i="0" dirty="0">
                <a:effectLst/>
              </a:rPr>
              <a:t>Acknowledgments</a:t>
            </a:r>
          </a:p>
          <a:p>
            <a:r>
              <a:rPr lang="en-GB" sz="2000" b="0" i="0" dirty="0">
                <a:effectLst/>
                <a:latin typeface="Open Sans" panose="020B0606030504020204" pitchFamily="34" charset="0"/>
              </a:rPr>
              <a:t>Ash Samuelson, Elli Leadbeater &amp; Vincent Jansen</a:t>
            </a:r>
            <a:endParaRPr lang="en-GB" sz="2000" dirty="0"/>
          </a:p>
          <a:p>
            <a:endParaRPr lang="en-GB" sz="2000" b="1" dirty="0"/>
          </a:p>
          <a:p>
            <a:endParaRPr lang="en-GB" sz="2000" b="1" dirty="0"/>
          </a:p>
          <a:p>
            <a:endParaRPr lang="en-GB" sz="2000" b="1" dirty="0"/>
          </a:p>
          <a:p>
            <a:r>
              <a:rPr lang="en-GB" sz="2000" b="1" dirty="0"/>
              <a:t>Any questions?</a:t>
            </a:r>
          </a:p>
          <a:p>
            <a:endParaRPr lang="en-GB" sz="2000" dirty="0"/>
          </a:p>
        </p:txBody>
      </p:sp>
      <p:pic>
        <p:nvPicPr>
          <p:cNvPr id="4" name="Picture 2" descr="We discovered more about the honeybee &amp;#39;wake-up call&amp;#39; — and it could help  save them">
            <a:extLst>
              <a:ext uri="{FF2B5EF4-FFF2-40B4-BE49-F238E27FC236}">
                <a16:creationId xmlns:a16="http://schemas.microsoft.com/office/drawing/2014/main" id="{BE37BDE4-24B9-40AA-9B7F-D242525AA99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8998" r="2" b="2"/>
          <a:stretch/>
        </p:blipFill>
        <p:spPr bwMode="auto">
          <a:xfrm>
            <a:off x="6280340" y="489856"/>
            <a:ext cx="5349331" cy="58782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BE13636-D998-4A75-8C1B-EDBD9E57DC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672E4D5-7CCB-4D76-86FF-83359027DB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8" name="Picture 7" descr="Back of people's heads and raised hands at corporate presentation with speaker and whiteboard out of focus in background">
            <a:extLst>
              <a:ext uri="{FF2B5EF4-FFF2-40B4-BE49-F238E27FC236}">
                <a16:creationId xmlns:a16="http://schemas.microsoft.com/office/drawing/2014/main" id="{B2FABEDB-4A36-45BF-8408-F14E43E2D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184" y="3428996"/>
            <a:ext cx="3282132" cy="2184536"/>
          </a:xfrm>
          <a:prstGeom prst="flowChartDisplay">
            <a:avLst/>
          </a:prstGeom>
        </p:spPr>
      </p:pic>
    </p:spTree>
    <p:extLst>
      <p:ext uri="{BB962C8B-B14F-4D97-AF65-F5344CB8AC3E}">
        <p14:creationId xmlns:p14="http://schemas.microsoft.com/office/powerpoint/2010/main" val="13193317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iagram&#10;&#10;Description automatically generated">
            <a:extLst>
              <a:ext uri="{FF2B5EF4-FFF2-40B4-BE49-F238E27FC236}">
                <a16:creationId xmlns:a16="http://schemas.microsoft.com/office/drawing/2014/main" id="{B8DB8B3D-5229-4166-A8B8-34685768B6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8895"/>
          <a:stretch/>
        </p:blipFill>
        <p:spPr>
          <a:xfrm>
            <a:off x="610376" y="517875"/>
            <a:ext cx="10971247" cy="5146078"/>
          </a:xfrm>
        </p:spPr>
      </p:pic>
      <p:sp>
        <p:nvSpPr>
          <p:cNvPr id="6" name="TextBox 5">
            <a:extLst>
              <a:ext uri="{FF2B5EF4-FFF2-40B4-BE49-F238E27FC236}">
                <a16:creationId xmlns:a16="http://schemas.microsoft.com/office/drawing/2014/main" id="{43DD5593-8D23-4586-A91A-81A02A35BDF5}"/>
              </a:ext>
            </a:extLst>
          </p:cNvPr>
          <p:cNvSpPr txBox="1"/>
          <p:nvPr/>
        </p:nvSpPr>
        <p:spPr>
          <a:xfrm>
            <a:off x="610376" y="5521562"/>
            <a:ext cx="11498766" cy="738664"/>
          </a:xfrm>
          <a:prstGeom prst="rect">
            <a:avLst/>
          </a:prstGeom>
          <a:noFill/>
        </p:spPr>
        <p:txBody>
          <a:bodyPr wrap="square" rtlCol="0">
            <a:spAutoFit/>
          </a:bodyPr>
          <a:lstStyle/>
          <a:p>
            <a:r>
              <a:rPr lang="en-US" sz="1400" dirty="0"/>
              <a:t>C. Model fits to waggle dance derived foraging distances collected from the ZSL hive along with histogram showing distribution. D. Model fits to waggle dance derived foraging distances collected from the STU hive along with histogram showing distribution. Model fits show the compliment cumulative frequency distribution, giving the probability of sampling a value greater than or equal to x</a:t>
            </a:r>
            <a:endParaRPr lang="en-GB" sz="1400" dirty="0"/>
          </a:p>
        </p:txBody>
      </p:sp>
    </p:spTree>
    <p:extLst>
      <p:ext uri="{BB962C8B-B14F-4D97-AF65-F5344CB8AC3E}">
        <p14:creationId xmlns:p14="http://schemas.microsoft.com/office/powerpoint/2010/main" val="1616578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24">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71B74E7-4838-4A57-A093-7ECD0A0CF3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5" name="Straight Connector 28">
            <a:extLst>
              <a:ext uri="{FF2B5EF4-FFF2-40B4-BE49-F238E27FC236}">
                <a16:creationId xmlns:a16="http://schemas.microsoft.com/office/drawing/2014/main" id="{164B30CE-C2B6-406B-921A-5A1BAAD877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20" name="Content Placeholder 2">
            <a:extLst>
              <a:ext uri="{FF2B5EF4-FFF2-40B4-BE49-F238E27FC236}">
                <a16:creationId xmlns:a16="http://schemas.microsoft.com/office/drawing/2014/main" id="{C1126E50-8F56-4945-BF6F-1E195D4E53D5}"/>
              </a:ext>
            </a:extLst>
          </p:cNvPr>
          <p:cNvGraphicFramePr>
            <a:graphicFrameLocks noGrp="1"/>
          </p:cNvGraphicFramePr>
          <p:nvPr>
            <p:ph idx="1"/>
            <p:extLst>
              <p:ext uri="{D42A27DB-BD31-4B8C-83A1-F6EECF244321}">
                <p14:modId xmlns:p14="http://schemas.microsoft.com/office/powerpoint/2010/main" val="4269843321"/>
              </p:ext>
            </p:extLst>
          </p:nvPr>
        </p:nvGraphicFramePr>
        <p:xfrm>
          <a:off x="6165356" y="865127"/>
          <a:ext cx="5464315" cy="5261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76FD08AD-C82E-4B31-ABE0-5923C18D2206}"/>
              </a:ext>
            </a:extLst>
          </p:cNvPr>
          <p:cNvSpPr>
            <a:spLocks noGrp="1"/>
          </p:cNvSpPr>
          <p:nvPr>
            <p:ph type="title"/>
          </p:nvPr>
        </p:nvSpPr>
        <p:spPr>
          <a:xfrm>
            <a:off x="482601" y="865128"/>
            <a:ext cx="5613398" cy="5261895"/>
          </a:xfrm>
        </p:spPr>
        <p:txBody>
          <a:bodyPr anchor="ctr">
            <a:normAutofit/>
          </a:bodyPr>
          <a:lstStyle/>
          <a:p>
            <a:r>
              <a:rPr lang="en-US" dirty="0"/>
              <a:t>Honeybees don’t always forage collectively! </a:t>
            </a:r>
            <a:endParaRPr lang="en-GB" dirty="0"/>
          </a:p>
        </p:txBody>
      </p:sp>
    </p:spTree>
    <p:extLst>
      <p:ext uri="{BB962C8B-B14F-4D97-AF65-F5344CB8AC3E}">
        <p14:creationId xmlns:p14="http://schemas.microsoft.com/office/powerpoint/2010/main" val="219964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graphicEl>
                                              <a:dgm id="{4CEF863C-51C2-4D8B-AF70-1632B5FC56B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graphicEl>
                                              <a:dgm id="{A9BA1A98-2D7C-4C4F-8B63-8BB267CBF8E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graphicEl>
                                              <a:dgm id="{192D36FE-7BBB-4740-A3C0-3968857CC12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graphicEl>
                                              <a:dgm id="{0F0CEC5B-716F-46E4-ADDC-E0E42AB819A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graphicEl>
                                              <a:dgm id="{C33D2991-69E7-4CF3-B01E-1A2A8B99E61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A9A50-C264-460E-8A0B-F3B03513AC74}"/>
              </a:ext>
            </a:extLst>
          </p:cNvPr>
          <p:cNvSpPr>
            <a:spLocks noGrp="1"/>
          </p:cNvSpPr>
          <p:nvPr>
            <p:ph idx="1"/>
          </p:nvPr>
        </p:nvSpPr>
        <p:spPr>
          <a:xfrm>
            <a:off x="482600" y="1518082"/>
            <a:ext cx="10506991" cy="4361509"/>
          </a:xfrm>
        </p:spPr>
        <p:txBody>
          <a:bodyPr>
            <a:normAutofit/>
          </a:bodyPr>
          <a:lstStyle/>
          <a:p>
            <a:pPr marL="342900" indent="-342900">
              <a:buBlip>
                <a:blip r:embed="rId2">
                  <a:extLst>
                    <a:ext uri="{96DAC541-7B7A-43D3-8B79-37D633B846F1}">
                      <asvg:svgBlip xmlns:asvg="http://schemas.microsoft.com/office/drawing/2016/SVG/main" r:embed="rId3"/>
                    </a:ext>
                  </a:extLst>
                </a:blip>
              </a:buBlip>
            </a:pPr>
            <a:endParaRPr lang="en-US" b="1" dirty="0"/>
          </a:p>
          <a:p>
            <a:endParaRPr lang="en-US" b="1" dirty="0"/>
          </a:p>
        </p:txBody>
      </p:sp>
      <p:sp>
        <p:nvSpPr>
          <p:cNvPr id="78" name="Hexagon 77">
            <a:extLst>
              <a:ext uri="{FF2B5EF4-FFF2-40B4-BE49-F238E27FC236}">
                <a16:creationId xmlns:a16="http://schemas.microsoft.com/office/drawing/2014/main" id="{A90E5619-E22E-4DC9-A3B3-F6DB02FA04F9}"/>
              </a:ext>
            </a:extLst>
          </p:cNvPr>
          <p:cNvSpPr/>
          <p:nvPr/>
        </p:nvSpPr>
        <p:spPr>
          <a:xfrm>
            <a:off x="8516020" y="600651"/>
            <a:ext cx="3087095" cy="2763805"/>
          </a:xfrm>
          <a:prstGeom prst="hexagon">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2" name="Group 131">
            <a:extLst>
              <a:ext uri="{FF2B5EF4-FFF2-40B4-BE49-F238E27FC236}">
                <a16:creationId xmlns:a16="http://schemas.microsoft.com/office/drawing/2014/main" id="{514D3460-E68A-412F-B53E-C18BFA6B6888}"/>
              </a:ext>
            </a:extLst>
          </p:cNvPr>
          <p:cNvGrpSpPr/>
          <p:nvPr/>
        </p:nvGrpSpPr>
        <p:grpSpPr>
          <a:xfrm>
            <a:off x="6020695" y="2066513"/>
            <a:ext cx="3087095" cy="2763805"/>
            <a:chOff x="100170" y="1612603"/>
            <a:chExt cx="4057085" cy="3578195"/>
          </a:xfrm>
        </p:grpSpPr>
        <p:grpSp>
          <p:nvGrpSpPr>
            <p:cNvPr id="133" name="Group 132">
              <a:extLst>
                <a:ext uri="{FF2B5EF4-FFF2-40B4-BE49-F238E27FC236}">
                  <a16:creationId xmlns:a16="http://schemas.microsoft.com/office/drawing/2014/main" id="{227822E6-E9CC-477B-9839-D3FC2D75341C}"/>
                </a:ext>
              </a:extLst>
            </p:cNvPr>
            <p:cNvGrpSpPr/>
            <p:nvPr/>
          </p:nvGrpSpPr>
          <p:grpSpPr>
            <a:xfrm>
              <a:off x="1278175" y="1833639"/>
              <a:ext cx="1637807" cy="1595361"/>
              <a:chOff x="5010701" y="2931207"/>
              <a:chExt cx="1637807" cy="1595361"/>
            </a:xfrm>
          </p:grpSpPr>
          <p:grpSp>
            <p:nvGrpSpPr>
              <p:cNvPr id="142" name="Group 141">
                <a:extLst>
                  <a:ext uri="{FF2B5EF4-FFF2-40B4-BE49-F238E27FC236}">
                    <a16:creationId xmlns:a16="http://schemas.microsoft.com/office/drawing/2014/main" id="{C3AA66DB-5659-4EDB-AD04-A5C6D32181EF}"/>
                  </a:ext>
                </a:extLst>
              </p:cNvPr>
              <p:cNvGrpSpPr/>
              <p:nvPr/>
            </p:nvGrpSpPr>
            <p:grpSpPr>
              <a:xfrm rot="238657">
                <a:off x="5010701" y="3605372"/>
                <a:ext cx="901727" cy="836245"/>
                <a:chOff x="5016919" y="3614263"/>
                <a:chExt cx="901727" cy="836245"/>
              </a:xfrm>
            </p:grpSpPr>
            <p:pic>
              <p:nvPicPr>
                <p:cNvPr id="149" name="Graphic 148" descr="Single gear outline">
                  <a:extLst>
                    <a:ext uri="{FF2B5EF4-FFF2-40B4-BE49-F238E27FC236}">
                      <a16:creationId xmlns:a16="http://schemas.microsoft.com/office/drawing/2014/main" id="{2D32DFA4-B353-4349-9A5A-C5EFAF8C8B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150" name="Graphic 149" descr="Bee outline">
                  <a:extLst>
                    <a:ext uri="{FF2B5EF4-FFF2-40B4-BE49-F238E27FC236}">
                      <a16:creationId xmlns:a16="http://schemas.microsoft.com/office/drawing/2014/main" id="{A6A43BAC-937C-44A8-9510-C36606EF2A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265229">
                  <a:off x="5278265" y="3647300"/>
                  <a:ext cx="673417" cy="607344"/>
                </a:xfrm>
                <a:prstGeom prst="rect">
                  <a:avLst/>
                </a:prstGeom>
              </p:spPr>
            </p:pic>
          </p:grpSp>
          <p:grpSp>
            <p:nvGrpSpPr>
              <p:cNvPr id="143" name="Group 142">
                <a:extLst>
                  <a:ext uri="{FF2B5EF4-FFF2-40B4-BE49-F238E27FC236}">
                    <a16:creationId xmlns:a16="http://schemas.microsoft.com/office/drawing/2014/main" id="{4D8F3523-4535-4374-9380-49072CB0D523}"/>
                  </a:ext>
                </a:extLst>
              </p:cNvPr>
              <p:cNvGrpSpPr/>
              <p:nvPr/>
            </p:nvGrpSpPr>
            <p:grpSpPr>
              <a:xfrm rot="14619681">
                <a:off x="5779522" y="3657582"/>
                <a:ext cx="901727" cy="836245"/>
                <a:chOff x="5016919" y="3614263"/>
                <a:chExt cx="901727" cy="836245"/>
              </a:xfrm>
            </p:grpSpPr>
            <p:pic>
              <p:nvPicPr>
                <p:cNvPr id="147" name="Graphic 146" descr="Single gear outline">
                  <a:extLst>
                    <a:ext uri="{FF2B5EF4-FFF2-40B4-BE49-F238E27FC236}">
                      <a16:creationId xmlns:a16="http://schemas.microsoft.com/office/drawing/2014/main" id="{CF8DA795-6689-4512-BAE6-01F954B4C6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148" name="Graphic 147" descr="Bee outline">
                  <a:extLst>
                    <a:ext uri="{FF2B5EF4-FFF2-40B4-BE49-F238E27FC236}">
                      <a16:creationId xmlns:a16="http://schemas.microsoft.com/office/drawing/2014/main" id="{1D96806F-11A3-48E5-B9FD-51DD70E292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265229">
                  <a:off x="5278265" y="3647300"/>
                  <a:ext cx="673417" cy="607344"/>
                </a:xfrm>
                <a:prstGeom prst="rect">
                  <a:avLst/>
                </a:prstGeom>
              </p:spPr>
            </p:pic>
          </p:grpSp>
          <p:grpSp>
            <p:nvGrpSpPr>
              <p:cNvPr id="144" name="Group 143">
                <a:extLst>
                  <a:ext uri="{FF2B5EF4-FFF2-40B4-BE49-F238E27FC236}">
                    <a16:creationId xmlns:a16="http://schemas.microsoft.com/office/drawing/2014/main" id="{53582BA9-2BC8-42AC-8D24-4099AB2892A5}"/>
                  </a:ext>
                </a:extLst>
              </p:cNvPr>
              <p:cNvGrpSpPr/>
              <p:nvPr/>
            </p:nvGrpSpPr>
            <p:grpSpPr>
              <a:xfrm rot="7427096">
                <a:off x="5434924" y="2963948"/>
                <a:ext cx="901727" cy="836245"/>
                <a:chOff x="5016919" y="3614263"/>
                <a:chExt cx="901727" cy="836245"/>
              </a:xfrm>
            </p:grpSpPr>
            <p:pic>
              <p:nvPicPr>
                <p:cNvPr id="145" name="Graphic 144" descr="Single gear outline">
                  <a:extLst>
                    <a:ext uri="{FF2B5EF4-FFF2-40B4-BE49-F238E27FC236}">
                      <a16:creationId xmlns:a16="http://schemas.microsoft.com/office/drawing/2014/main" id="{79E79F0B-D2BB-4D75-AC47-F47C8E7B23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146" name="Graphic 145" descr="Bee outline">
                  <a:extLst>
                    <a:ext uri="{FF2B5EF4-FFF2-40B4-BE49-F238E27FC236}">
                      <a16:creationId xmlns:a16="http://schemas.microsoft.com/office/drawing/2014/main" id="{F0EB2073-B5E2-4A76-B187-26BC0A46A3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265229">
                  <a:off x="5278265" y="3647300"/>
                  <a:ext cx="673417" cy="607344"/>
                </a:xfrm>
                <a:prstGeom prst="rect">
                  <a:avLst/>
                </a:prstGeom>
              </p:spPr>
            </p:pic>
          </p:grpSp>
        </p:grpSp>
        <p:grpSp>
          <p:nvGrpSpPr>
            <p:cNvPr id="134" name="Group 133">
              <a:extLst>
                <a:ext uri="{FF2B5EF4-FFF2-40B4-BE49-F238E27FC236}">
                  <a16:creationId xmlns:a16="http://schemas.microsoft.com/office/drawing/2014/main" id="{EDE4CB99-8A5D-4B49-814C-906367C64565}"/>
                </a:ext>
              </a:extLst>
            </p:cNvPr>
            <p:cNvGrpSpPr/>
            <p:nvPr/>
          </p:nvGrpSpPr>
          <p:grpSpPr>
            <a:xfrm rot="20994296">
              <a:off x="1199828" y="3281876"/>
              <a:ext cx="2021540" cy="1578710"/>
              <a:chOff x="898370" y="1993647"/>
              <a:chExt cx="5082792" cy="4288394"/>
            </a:xfrm>
          </p:grpSpPr>
          <p:pic>
            <p:nvPicPr>
              <p:cNvPr id="136" name="Graphic 135" descr="Single gear outline">
                <a:extLst>
                  <a:ext uri="{FF2B5EF4-FFF2-40B4-BE49-F238E27FC236}">
                    <a16:creationId xmlns:a16="http://schemas.microsoft.com/office/drawing/2014/main" id="{DF0064AA-10B4-4280-BE83-958CD736FD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7211" y="3506756"/>
                <a:ext cx="1479355" cy="1479355"/>
              </a:xfrm>
              <a:prstGeom prst="rect">
                <a:avLst/>
              </a:prstGeom>
            </p:spPr>
          </p:pic>
          <p:pic>
            <p:nvPicPr>
              <p:cNvPr id="137" name="Graphic 136" descr="Single gear outline">
                <a:extLst>
                  <a:ext uri="{FF2B5EF4-FFF2-40B4-BE49-F238E27FC236}">
                    <a16:creationId xmlns:a16="http://schemas.microsoft.com/office/drawing/2014/main" id="{AA304D22-BA0B-4CD2-B77A-F438DBB5EC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563746" y="3706866"/>
                <a:ext cx="1479355" cy="1479355"/>
              </a:xfrm>
              <a:prstGeom prst="rect">
                <a:avLst/>
              </a:prstGeom>
            </p:spPr>
          </p:pic>
          <p:pic>
            <p:nvPicPr>
              <p:cNvPr id="138" name="Graphic 137" descr="Single gear outline">
                <a:extLst>
                  <a:ext uri="{FF2B5EF4-FFF2-40B4-BE49-F238E27FC236}">
                    <a16:creationId xmlns:a16="http://schemas.microsoft.com/office/drawing/2014/main" id="{EEEA6715-CD88-4D39-A28B-0408E08590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651646" y="3304398"/>
                <a:ext cx="1479355" cy="1479355"/>
              </a:xfrm>
              <a:prstGeom prst="rect">
                <a:avLst/>
              </a:prstGeom>
            </p:spPr>
          </p:pic>
          <p:pic>
            <p:nvPicPr>
              <p:cNvPr id="139" name="Graphic 138" descr="Bee outline">
                <a:extLst>
                  <a:ext uri="{FF2B5EF4-FFF2-40B4-BE49-F238E27FC236}">
                    <a16:creationId xmlns:a16="http://schemas.microsoft.com/office/drawing/2014/main" id="{4B14E489-66A6-445B-B6D6-B7ACDA4478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001263">
                <a:off x="4189749" y="2541587"/>
                <a:ext cx="1791413" cy="1791413"/>
              </a:xfrm>
              <a:prstGeom prst="rect">
                <a:avLst/>
              </a:prstGeom>
            </p:spPr>
          </p:pic>
          <p:pic>
            <p:nvPicPr>
              <p:cNvPr id="140" name="Graphic 139" descr="Bee outline">
                <a:extLst>
                  <a:ext uri="{FF2B5EF4-FFF2-40B4-BE49-F238E27FC236}">
                    <a16:creationId xmlns:a16="http://schemas.microsoft.com/office/drawing/2014/main" id="{4A9F4AEF-A58D-4AD5-9AE5-18B258AFE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77206">
                <a:off x="2102429" y="4490628"/>
                <a:ext cx="1791413" cy="1791413"/>
              </a:xfrm>
              <a:prstGeom prst="rect">
                <a:avLst/>
              </a:prstGeom>
            </p:spPr>
          </p:pic>
          <p:pic>
            <p:nvPicPr>
              <p:cNvPr id="141" name="Graphic 140" descr="Bee outline">
                <a:extLst>
                  <a:ext uri="{FF2B5EF4-FFF2-40B4-BE49-F238E27FC236}">
                    <a16:creationId xmlns:a16="http://schemas.microsoft.com/office/drawing/2014/main" id="{7A6319E6-7C26-4321-A115-A301E45015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531286">
                <a:off x="898370" y="1993647"/>
                <a:ext cx="1791413" cy="1791413"/>
              </a:xfrm>
              <a:prstGeom prst="rect">
                <a:avLst/>
              </a:prstGeom>
            </p:spPr>
          </p:pic>
        </p:grpSp>
        <p:sp>
          <p:nvSpPr>
            <p:cNvPr id="135" name="Hexagon 134">
              <a:extLst>
                <a:ext uri="{FF2B5EF4-FFF2-40B4-BE49-F238E27FC236}">
                  <a16:creationId xmlns:a16="http://schemas.microsoft.com/office/drawing/2014/main" id="{F30ED374-1D27-4675-B023-2736C0DA1F11}"/>
                </a:ext>
              </a:extLst>
            </p:cNvPr>
            <p:cNvSpPr/>
            <p:nvPr/>
          </p:nvSpPr>
          <p:spPr>
            <a:xfrm>
              <a:off x="100170" y="1612603"/>
              <a:ext cx="4057085" cy="3578195"/>
            </a:xfrm>
            <a:prstGeom prst="hexagon">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1" name="Hexagon 150">
            <a:extLst>
              <a:ext uri="{FF2B5EF4-FFF2-40B4-BE49-F238E27FC236}">
                <a16:creationId xmlns:a16="http://schemas.microsoft.com/office/drawing/2014/main" id="{BB4765CB-0448-4DD5-8372-112CB22F79FE}"/>
              </a:ext>
            </a:extLst>
          </p:cNvPr>
          <p:cNvSpPr/>
          <p:nvPr/>
        </p:nvSpPr>
        <p:spPr>
          <a:xfrm>
            <a:off x="8516020" y="3465480"/>
            <a:ext cx="3087095" cy="2763805"/>
          </a:xfrm>
          <a:prstGeom prst="hexagon">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 name="Freeform: Shape 153">
            <a:extLst>
              <a:ext uri="{FF2B5EF4-FFF2-40B4-BE49-F238E27FC236}">
                <a16:creationId xmlns:a16="http://schemas.microsoft.com/office/drawing/2014/main" id="{22711462-19F7-452D-B949-FEDB20E917C3}"/>
              </a:ext>
            </a:extLst>
          </p:cNvPr>
          <p:cNvSpPr/>
          <p:nvPr/>
        </p:nvSpPr>
        <p:spPr>
          <a:xfrm rot="19139991">
            <a:off x="9572648" y="1068847"/>
            <a:ext cx="1045675" cy="1681990"/>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Freeform: Shape 155">
            <a:extLst>
              <a:ext uri="{FF2B5EF4-FFF2-40B4-BE49-F238E27FC236}">
                <a16:creationId xmlns:a16="http://schemas.microsoft.com/office/drawing/2014/main" id="{F1CB5959-32DF-4F20-9F1F-436BF84CF9CE}"/>
              </a:ext>
            </a:extLst>
          </p:cNvPr>
          <p:cNvSpPr/>
          <p:nvPr/>
        </p:nvSpPr>
        <p:spPr>
          <a:xfrm rot="3287825">
            <a:off x="9530539" y="4341001"/>
            <a:ext cx="1016099" cy="1414013"/>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7" name="Graphic 156" descr="Bee outline">
            <a:extLst>
              <a:ext uri="{FF2B5EF4-FFF2-40B4-BE49-F238E27FC236}">
                <a16:creationId xmlns:a16="http://schemas.microsoft.com/office/drawing/2014/main" id="{88EB9A9D-2602-4E08-A9F2-3399BDF11D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71502">
            <a:off x="9657941" y="5135893"/>
            <a:ext cx="542140" cy="509386"/>
          </a:xfrm>
          <a:prstGeom prst="rect">
            <a:avLst/>
          </a:prstGeom>
        </p:spPr>
      </p:pic>
      <p:pic>
        <p:nvPicPr>
          <p:cNvPr id="158" name="Graphic 157" descr="Bee outline">
            <a:extLst>
              <a:ext uri="{FF2B5EF4-FFF2-40B4-BE49-F238E27FC236}">
                <a16:creationId xmlns:a16="http://schemas.microsoft.com/office/drawing/2014/main" id="{62CC7245-64D5-40FE-8A77-7CA65F01FA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93027">
            <a:off x="9995975" y="2151081"/>
            <a:ext cx="542140" cy="509386"/>
          </a:xfrm>
          <a:prstGeom prst="rect">
            <a:avLst/>
          </a:prstGeom>
        </p:spPr>
      </p:pic>
      <p:cxnSp>
        <p:nvCxnSpPr>
          <p:cNvPr id="160" name="Straight Arrow Connector 159">
            <a:extLst>
              <a:ext uri="{FF2B5EF4-FFF2-40B4-BE49-F238E27FC236}">
                <a16:creationId xmlns:a16="http://schemas.microsoft.com/office/drawing/2014/main" id="{13611E60-65CA-4CB1-B6A2-CF616392A880}"/>
              </a:ext>
            </a:extLst>
          </p:cNvPr>
          <p:cNvCxnSpPr>
            <a:cxnSpLocks/>
          </p:cNvCxnSpPr>
          <p:nvPr/>
        </p:nvCxnSpPr>
        <p:spPr>
          <a:xfrm flipV="1">
            <a:off x="7779523" y="2196088"/>
            <a:ext cx="2022630" cy="640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Straight Arrow Connector 161">
            <a:extLst>
              <a:ext uri="{FF2B5EF4-FFF2-40B4-BE49-F238E27FC236}">
                <a16:creationId xmlns:a16="http://schemas.microsoft.com/office/drawing/2014/main" id="{B26D082B-146F-4555-9A59-7FDD628718CD}"/>
              </a:ext>
            </a:extLst>
          </p:cNvPr>
          <p:cNvCxnSpPr>
            <a:cxnSpLocks/>
          </p:cNvCxnSpPr>
          <p:nvPr/>
        </p:nvCxnSpPr>
        <p:spPr>
          <a:xfrm>
            <a:off x="8049500" y="4132266"/>
            <a:ext cx="1747734" cy="736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6" name="Content Placeholder 2">
            <a:extLst>
              <a:ext uri="{FF2B5EF4-FFF2-40B4-BE49-F238E27FC236}">
                <a16:creationId xmlns:a16="http://schemas.microsoft.com/office/drawing/2014/main" id="{A4D23787-FD23-4B34-B9E4-DD52C2E7418D}"/>
              </a:ext>
            </a:extLst>
          </p:cNvPr>
          <p:cNvSpPr txBox="1">
            <a:spLocks/>
          </p:cNvSpPr>
          <p:nvPr/>
        </p:nvSpPr>
        <p:spPr>
          <a:xfrm>
            <a:off x="550735" y="1393251"/>
            <a:ext cx="5230671" cy="407149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342900" indent="-342900">
              <a:buFont typeface="Arial" panose="020B0604020202020204" pitchFamily="34" charset="0"/>
              <a:buBlip>
                <a:blip r:embed="rId2">
                  <a:extLst>
                    <a:ext uri="{96DAC541-7B7A-43D3-8B79-37D633B846F1}">
                      <asvg:svgBlip xmlns:asvg="http://schemas.microsoft.com/office/drawing/2016/SVG/main" r:embed="rId3"/>
                    </a:ext>
                  </a:extLst>
                </a:blip>
              </a:buBlip>
            </a:pPr>
            <a:r>
              <a:rPr lang="en-US" dirty="0"/>
              <a:t>Individuals report where they’ve been on the dance-floor</a:t>
            </a:r>
          </a:p>
          <a:p>
            <a:pPr marL="342900" indent="-342900">
              <a:buFont typeface="Arial" panose="020B0604020202020204" pitchFamily="34" charset="0"/>
              <a:buBlip>
                <a:blip r:embed="rId2">
                  <a:extLst>
                    <a:ext uri="{96DAC541-7B7A-43D3-8B79-37D633B846F1}">
                      <asvg:svgBlip xmlns:asvg="http://schemas.microsoft.com/office/drawing/2016/SVG/main" r:embed="rId3"/>
                    </a:ext>
                  </a:extLst>
                </a:blip>
              </a:buBlip>
            </a:pPr>
            <a:r>
              <a:rPr lang="en-US" dirty="0"/>
              <a:t>The type of foraging strategy (personal or social information), should influence the </a:t>
            </a:r>
            <a:r>
              <a:rPr lang="en-US" b="1" dirty="0"/>
              <a:t>patterns</a:t>
            </a:r>
            <a:r>
              <a:rPr lang="en-US" dirty="0"/>
              <a:t> of dances reported. </a:t>
            </a:r>
          </a:p>
        </p:txBody>
      </p:sp>
    </p:spTree>
    <p:extLst>
      <p:ext uri="{BB962C8B-B14F-4D97-AF65-F5344CB8AC3E}">
        <p14:creationId xmlns:p14="http://schemas.microsoft.com/office/powerpoint/2010/main" val="884624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9784191C-4E37-44DE-BDA1-2C6C82811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316" y="625599"/>
            <a:ext cx="11028481" cy="4772024"/>
          </a:xfrm>
          <a:prstGeom prst="rect">
            <a:avLst/>
          </a:prstGeom>
        </p:spPr>
      </p:pic>
      <p:sp>
        <p:nvSpPr>
          <p:cNvPr id="8" name="TextBox 7">
            <a:extLst>
              <a:ext uri="{FF2B5EF4-FFF2-40B4-BE49-F238E27FC236}">
                <a16:creationId xmlns:a16="http://schemas.microsoft.com/office/drawing/2014/main" id="{373AF07E-4FA1-4921-8F90-15A0C93C53E8}"/>
              </a:ext>
            </a:extLst>
          </p:cNvPr>
          <p:cNvSpPr txBox="1"/>
          <p:nvPr/>
        </p:nvSpPr>
        <p:spPr>
          <a:xfrm>
            <a:off x="459315" y="5397623"/>
            <a:ext cx="11401251" cy="954107"/>
          </a:xfrm>
          <a:prstGeom prst="rect">
            <a:avLst/>
          </a:prstGeom>
          <a:noFill/>
        </p:spPr>
        <p:txBody>
          <a:bodyPr wrap="square" rtlCol="0">
            <a:spAutoFit/>
          </a:bodyPr>
          <a:lstStyle/>
          <a:p>
            <a:r>
              <a:rPr lang="en-US" sz="1400" dirty="0">
                <a:effectLst/>
                <a:ea typeface="Cambria" panose="02040503050406030204" pitchFamily="18" charset="0"/>
                <a:cs typeface="Times New Roman" panose="02020603050405020304" pitchFamily="18" charset="0"/>
              </a:rPr>
              <a:t>A. Outline of scout foraging. Scouts leave the hive on a random flight path (white lines) and continue until they encounter a resource (flowers in the figure). B. Outline of foraging with recruitment. Scouts continue to identify resources but recruits sample available dances provided by recruits and other scouts. C. Log inverse frequency distribution of foraging distances reported by scouts. D. Log inverse frequency distribution of foraging distances reported by recruits.</a:t>
            </a:r>
            <a:endParaRPr lang="en-GB" sz="1400" dirty="0"/>
          </a:p>
        </p:txBody>
      </p:sp>
    </p:spTree>
    <p:extLst>
      <p:ext uri="{BB962C8B-B14F-4D97-AF65-F5344CB8AC3E}">
        <p14:creationId xmlns:p14="http://schemas.microsoft.com/office/powerpoint/2010/main" val="3087802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08AD-C82E-4B31-ABE0-5923C18D2206}"/>
              </a:ext>
            </a:extLst>
          </p:cNvPr>
          <p:cNvSpPr>
            <a:spLocks noGrp="1"/>
          </p:cNvSpPr>
          <p:nvPr>
            <p:ph type="title"/>
          </p:nvPr>
        </p:nvSpPr>
        <p:spPr>
          <a:xfrm>
            <a:off x="482600" y="590943"/>
            <a:ext cx="10506991" cy="774932"/>
          </a:xfrm>
        </p:spPr>
        <p:txBody>
          <a:bodyPr/>
          <a:lstStyle/>
          <a:p>
            <a:r>
              <a:rPr lang="en-US" sz="3600" b="1" dirty="0"/>
              <a:t>How to evaluate the influence of the environment on foraging?</a:t>
            </a:r>
            <a:endParaRPr lang="en-GB" sz="3600" b="1" dirty="0"/>
          </a:p>
        </p:txBody>
      </p:sp>
      <p:sp>
        <p:nvSpPr>
          <p:cNvPr id="3" name="Content Placeholder 2">
            <a:extLst>
              <a:ext uri="{FF2B5EF4-FFF2-40B4-BE49-F238E27FC236}">
                <a16:creationId xmlns:a16="http://schemas.microsoft.com/office/drawing/2014/main" id="{D63A9A50-C264-460E-8A0B-F3B03513AC74}"/>
              </a:ext>
            </a:extLst>
          </p:cNvPr>
          <p:cNvSpPr>
            <a:spLocks noGrp="1"/>
          </p:cNvSpPr>
          <p:nvPr>
            <p:ph idx="1"/>
          </p:nvPr>
        </p:nvSpPr>
        <p:spPr>
          <a:xfrm>
            <a:off x="470405" y="1668917"/>
            <a:ext cx="5230671" cy="4071497"/>
          </a:xfrm>
        </p:spPr>
        <p:txBody>
          <a:bodyPr>
            <a:normAutofit fontScale="92500" lnSpcReduction="10000"/>
          </a:bodyPr>
          <a:lstStyle/>
          <a:p>
            <a:endParaRPr lang="en-US" dirty="0"/>
          </a:p>
          <a:p>
            <a:pPr marL="342900" indent="-342900">
              <a:buBlip>
                <a:blip r:embed="rId2">
                  <a:extLst>
                    <a:ext uri="{96DAC541-7B7A-43D3-8B79-37D633B846F1}">
                      <asvg:svgBlip xmlns:asvg="http://schemas.microsoft.com/office/drawing/2016/SVG/main" r:embed="rId3"/>
                    </a:ext>
                  </a:extLst>
                </a:blip>
              </a:buBlip>
            </a:pPr>
            <a:r>
              <a:rPr lang="en-US" dirty="0"/>
              <a:t>Compare actions of individuals against a collective</a:t>
            </a:r>
          </a:p>
          <a:p>
            <a:pPr marL="342900" indent="-342900">
              <a:buBlip>
                <a:blip r:embed="rId2">
                  <a:extLst>
                    <a:ext uri="{96DAC541-7B7A-43D3-8B79-37D633B846F1}">
                      <asvg:svgBlip xmlns:asvg="http://schemas.microsoft.com/office/drawing/2016/SVG/main" r:embed="rId3"/>
                    </a:ext>
                  </a:extLst>
                </a:blip>
              </a:buBlip>
            </a:pPr>
            <a:r>
              <a:rPr lang="en-US" dirty="0"/>
              <a:t>We can often observe an individual, or a collective, but not both.</a:t>
            </a:r>
          </a:p>
          <a:p>
            <a:pPr marL="342900" indent="-342900">
              <a:buBlip>
                <a:blip r:embed="rId2">
                  <a:extLst>
                    <a:ext uri="{96DAC541-7B7A-43D3-8B79-37D633B846F1}">
                      <asvg:svgBlip xmlns:asvg="http://schemas.microsoft.com/office/drawing/2016/SVG/main" r:embed="rId3"/>
                    </a:ext>
                  </a:extLst>
                </a:blip>
              </a:buBlip>
            </a:pPr>
            <a:r>
              <a:rPr lang="en-US" dirty="0"/>
              <a:t>Need methods to tease apart collective and individual foraging in honeybees</a:t>
            </a:r>
          </a:p>
          <a:p>
            <a:pPr marL="342900" indent="-342900">
              <a:buBlip>
                <a:blip r:embed="rId2">
                  <a:extLst>
                    <a:ext uri="{96DAC541-7B7A-43D3-8B79-37D633B846F1}">
                      <asvg:svgBlip xmlns:asvg="http://schemas.microsoft.com/office/drawing/2016/SVG/main" r:embed="rId3"/>
                    </a:ext>
                  </a:extLst>
                </a:blip>
              </a:buBlip>
            </a:pPr>
            <a:r>
              <a:rPr lang="en-US" dirty="0"/>
              <a:t>Apply this to empirical data on honeybee foraging in different landscapes</a:t>
            </a:r>
          </a:p>
        </p:txBody>
      </p:sp>
      <p:grpSp>
        <p:nvGrpSpPr>
          <p:cNvPr id="34" name="Group 33">
            <a:extLst>
              <a:ext uri="{FF2B5EF4-FFF2-40B4-BE49-F238E27FC236}">
                <a16:creationId xmlns:a16="http://schemas.microsoft.com/office/drawing/2014/main" id="{28E2BFF8-7FB5-4479-B589-AFEEE02BCD37}"/>
              </a:ext>
            </a:extLst>
          </p:cNvPr>
          <p:cNvGrpSpPr/>
          <p:nvPr/>
        </p:nvGrpSpPr>
        <p:grpSpPr>
          <a:xfrm>
            <a:off x="6146213" y="1958990"/>
            <a:ext cx="4800047" cy="1526961"/>
            <a:chOff x="165085" y="1810737"/>
            <a:chExt cx="8923253" cy="2764102"/>
          </a:xfrm>
        </p:grpSpPr>
        <p:grpSp>
          <p:nvGrpSpPr>
            <p:cNvPr id="35" name="Group 34">
              <a:extLst>
                <a:ext uri="{FF2B5EF4-FFF2-40B4-BE49-F238E27FC236}">
                  <a16:creationId xmlns:a16="http://schemas.microsoft.com/office/drawing/2014/main" id="{5BE5E3DD-9035-493E-BE42-88681D4B2325}"/>
                </a:ext>
              </a:extLst>
            </p:cNvPr>
            <p:cNvGrpSpPr/>
            <p:nvPr/>
          </p:nvGrpSpPr>
          <p:grpSpPr>
            <a:xfrm>
              <a:off x="6097962" y="2131904"/>
              <a:ext cx="2990376" cy="2442935"/>
              <a:chOff x="898370" y="1993647"/>
              <a:chExt cx="5082792" cy="4288394"/>
            </a:xfrm>
          </p:grpSpPr>
          <p:pic>
            <p:nvPicPr>
              <p:cNvPr id="46" name="Graphic 45" descr="Single gear outline">
                <a:extLst>
                  <a:ext uri="{FF2B5EF4-FFF2-40B4-BE49-F238E27FC236}">
                    <a16:creationId xmlns:a16="http://schemas.microsoft.com/office/drawing/2014/main" id="{4C1FD7E2-F704-4872-A50A-2395BD14A3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7211" y="3506756"/>
                <a:ext cx="1479355" cy="1479355"/>
              </a:xfrm>
              <a:prstGeom prst="rect">
                <a:avLst/>
              </a:prstGeom>
            </p:spPr>
          </p:pic>
          <p:pic>
            <p:nvPicPr>
              <p:cNvPr id="47" name="Graphic 46" descr="Single gear outline">
                <a:extLst>
                  <a:ext uri="{FF2B5EF4-FFF2-40B4-BE49-F238E27FC236}">
                    <a16:creationId xmlns:a16="http://schemas.microsoft.com/office/drawing/2014/main" id="{0400A870-7184-44F2-9B47-B4C2C7446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563746" y="3706866"/>
                <a:ext cx="1479355" cy="1479355"/>
              </a:xfrm>
              <a:prstGeom prst="rect">
                <a:avLst/>
              </a:prstGeom>
            </p:spPr>
          </p:pic>
          <p:pic>
            <p:nvPicPr>
              <p:cNvPr id="48" name="Graphic 47" descr="Single gear outline">
                <a:extLst>
                  <a:ext uri="{FF2B5EF4-FFF2-40B4-BE49-F238E27FC236}">
                    <a16:creationId xmlns:a16="http://schemas.microsoft.com/office/drawing/2014/main" id="{64C5A1B1-450F-4D6D-86BB-F0FAB73EC0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651646" y="3304398"/>
                <a:ext cx="1479355" cy="1479355"/>
              </a:xfrm>
              <a:prstGeom prst="rect">
                <a:avLst/>
              </a:prstGeom>
            </p:spPr>
          </p:pic>
          <p:pic>
            <p:nvPicPr>
              <p:cNvPr id="49" name="Graphic 48" descr="Bee outline">
                <a:extLst>
                  <a:ext uri="{FF2B5EF4-FFF2-40B4-BE49-F238E27FC236}">
                    <a16:creationId xmlns:a16="http://schemas.microsoft.com/office/drawing/2014/main" id="{EA302099-8257-49A9-ACAA-1C00CCBEE7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001263">
                <a:off x="4189749" y="2541587"/>
                <a:ext cx="1791413" cy="1791413"/>
              </a:xfrm>
              <a:prstGeom prst="rect">
                <a:avLst/>
              </a:prstGeom>
            </p:spPr>
          </p:pic>
          <p:pic>
            <p:nvPicPr>
              <p:cNvPr id="50" name="Graphic 49" descr="Bee outline">
                <a:extLst>
                  <a:ext uri="{FF2B5EF4-FFF2-40B4-BE49-F238E27FC236}">
                    <a16:creationId xmlns:a16="http://schemas.microsoft.com/office/drawing/2014/main" id="{F56158C9-C1C4-4B76-AF2D-1B14F9F90A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77206">
                <a:off x="2102429" y="4490628"/>
                <a:ext cx="1791413" cy="1791413"/>
              </a:xfrm>
              <a:prstGeom prst="rect">
                <a:avLst/>
              </a:prstGeom>
            </p:spPr>
          </p:pic>
          <p:pic>
            <p:nvPicPr>
              <p:cNvPr id="51" name="Graphic 50" descr="Bee outline">
                <a:extLst>
                  <a:ext uri="{FF2B5EF4-FFF2-40B4-BE49-F238E27FC236}">
                    <a16:creationId xmlns:a16="http://schemas.microsoft.com/office/drawing/2014/main" id="{BC2BC6D6-4BC9-499E-B1E9-8714A2500D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531286">
                <a:off x="898370" y="1993647"/>
                <a:ext cx="1791413" cy="1791413"/>
              </a:xfrm>
              <a:prstGeom prst="rect">
                <a:avLst/>
              </a:prstGeom>
            </p:spPr>
          </p:pic>
        </p:grpSp>
        <p:grpSp>
          <p:nvGrpSpPr>
            <p:cNvPr id="36" name="Group 35">
              <a:extLst>
                <a:ext uri="{FF2B5EF4-FFF2-40B4-BE49-F238E27FC236}">
                  <a16:creationId xmlns:a16="http://schemas.microsoft.com/office/drawing/2014/main" id="{10668E37-9F11-45AB-9A74-CCEAB20DAA17}"/>
                </a:ext>
              </a:extLst>
            </p:cNvPr>
            <p:cNvGrpSpPr/>
            <p:nvPr/>
          </p:nvGrpSpPr>
          <p:grpSpPr>
            <a:xfrm rot="2236765">
              <a:off x="165085" y="1810737"/>
              <a:ext cx="2854886" cy="2729244"/>
              <a:chOff x="6755116" y="530338"/>
              <a:chExt cx="4564041" cy="4930952"/>
            </a:xfrm>
          </p:grpSpPr>
          <p:pic>
            <p:nvPicPr>
              <p:cNvPr id="40" name="Graphic 39" descr="Single gear outline">
                <a:extLst>
                  <a:ext uri="{FF2B5EF4-FFF2-40B4-BE49-F238E27FC236}">
                    <a16:creationId xmlns:a16="http://schemas.microsoft.com/office/drawing/2014/main" id="{7BCE6638-6878-4BD6-917C-38DEEA5B9C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444621">
                <a:off x="6755116" y="2295654"/>
                <a:ext cx="1479355" cy="1479355"/>
              </a:xfrm>
              <a:prstGeom prst="rect">
                <a:avLst/>
              </a:prstGeom>
            </p:spPr>
          </p:pic>
          <p:pic>
            <p:nvPicPr>
              <p:cNvPr id="41" name="Graphic 40" descr="Bee outline">
                <a:extLst>
                  <a:ext uri="{FF2B5EF4-FFF2-40B4-BE49-F238E27FC236}">
                    <a16:creationId xmlns:a16="http://schemas.microsoft.com/office/drawing/2014/main" id="{02BA8B81-C97E-48F9-96BF-70606F3DD8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7797839" y="2040471"/>
                <a:ext cx="1791413" cy="1791413"/>
              </a:xfrm>
              <a:prstGeom prst="rect">
                <a:avLst/>
              </a:prstGeom>
            </p:spPr>
          </p:pic>
          <p:pic>
            <p:nvPicPr>
              <p:cNvPr id="42" name="Graphic 41" descr="Single gear outline">
                <a:extLst>
                  <a:ext uri="{FF2B5EF4-FFF2-40B4-BE49-F238E27FC236}">
                    <a16:creationId xmlns:a16="http://schemas.microsoft.com/office/drawing/2014/main" id="{97FB452F-7093-44F1-8DDE-BCF6AA6467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089346">
                <a:off x="9839802" y="530338"/>
                <a:ext cx="1479355" cy="1479355"/>
              </a:xfrm>
              <a:prstGeom prst="rect">
                <a:avLst/>
              </a:prstGeom>
            </p:spPr>
          </p:pic>
          <p:pic>
            <p:nvPicPr>
              <p:cNvPr id="43" name="Graphic 42" descr="Bee outline">
                <a:extLst>
                  <a:ext uri="{FF2B5EF4-FFF2-40B4-BE49-F238E27FC236}">
                    <a16:creationId xmlns:a16="http://schemas.microsoft.com/office/drawing/2014/main" id="{86099872-BC50-46A9-B325-C33D3D8CA0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6846">
                <a:off x="8988678" y="1362719"/>
                <a:ext cx="1791413" cy="1791413"/>
              </a:xfrm>
              <a:prstGeom prst="rect">
                <a:avLst/>
              </a:prstGeom>
            </p:spPr>
          </p:pic>
          <p:pic>
            <p:nvPicPr>
              <p:cNvPr id="44" name="Graphic 43" descr="Single gear outline">
                <a:extLst>
                  <a:ext uri="{FF2B5EF4-FFF2-40B4-BE49-F238E27FC236}">
                    <a16:creationId xmlns:a16="http://schemas.microsoft.com/office/drawing/2014/main" id="{088A8DC4-66CE-450F-A624-E5840C9712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19447">
                <a:off x="9697323" y="3981935"/>
                <a:ext cx="1479355" cy="1479355"/>
              </a:xfrm>
              <a:prstGeom prst="rect">
                <a:avLst/>
              </a:prstGeom>
            </p:spPr>
          </p:pic>
          <p:pic>
            <p:nvPicPr>
              <p:cNvPr id="45" name="Graphic 44" descr="Bee outline">
                <a:extLst>
                  <a:ext uri="{FF2B5EF4-FFF2-40B4-BE49-F238E27FC236}">
                    <a16:creationId xmlns:a16="http://schemas.microsoft.com/office/drawing/2014/main" id="{1D5F36F1-4E88-4F02-B3C6-90D1F62E5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032442">
                <a:off x="8976781" y="2718574"/>
                <a:ext cx="1791413" cy="1791413"/>
              </a:xfrm>
              <a:prstGeom prst="rect">
                <a:avLst/>
              </a:prstGeom>
            </p:spPr>
          </p:pic>
        </p:grpSp>
        <p:sp>
          <p:nvSpPr>
            <p:cNvPr id="37" name="TextBox 36">
              <a:extLst>
                <a:ext uri="{FF2B5EF4-FFF2-40B4-BE49-F238E27FC236}">
                  <a16:creationId xmlns:a16="http://schemas.microsoft.com/office/drawing/2014/main" id="{BE9F4EFB-0E3E-4FA9-9E74-3D6CB059D057}"/>
                </a:ext>
              </a:extLst>
            </p:cNvPr>
            <p:cNvSpPr txBox="1"/>
            <p:nvPr/>
          </p:nvSpPr>
          <p:spPr>
            <a:xfrm>
              <a:off x="3133392" y="2639158"/>
              <a:ext cx="883832" cy="646331"/>
            </a:xfrm>
            <a:prstGeom prst="rect">
              <a:avLst/>
            </a:prstGeom>
            <a:noFill/>
          </p:spPr>
          <p:txBody>
            <a:bodyPr wrap="square" rtlCol="0">
              <a:spAutoFit/>
            </a:bodyPr>
            <a:lstStyle/>
            <a:p>
              <a:r>
                <a:rPr lang="en-US" sz="3600" dirty="0"/>
                <a:t>+</a:t>
              </a:r>
              <a:endParaRPr lang="en-GB" sz="3600" dirty="0"/>
            </a:p>
          </p:txBody>
        </p:sp>
        <p:sp>
          <p:nvSpPr>
            <p:cNvPr id="39" name="TextBox 38">
              <a:extLst>
                <a:ext uri="{FF2B5EF4-FFF2-40B4-BE49-F238E27FC236}">
                  <a16:creationId xmlns:a16="http://schemas.microsoft.com/office/drawing/2014/main" id="{A30F37EC-5E47-4A18-9A56-F04191AD1CC5}"/>
                </a:ext>
              </a:extLst>
            </p:cNvPr>
            <p:cNvSpPr txBox="1"/>
            <p:nvPr/>
          </p:nvSpPr>
          <p:spPr>
            <a:xfrm>
              <a:off x="4136663" y="2823823"/>
              <a:ext cx="2221467" cy="1169987"/>
            </a:xfrm>
            <a:prstGeom prst="rect">
              <a:avLst/>
            </a:prstGeom>
            <a:noFill/>
          </p:spPr>
          <p:txBody>
            <a:bodyPr wrap="square" rtlCol="0">
              <a:spAutoFit/>
            </a:bodyPr>
            <a:lstStyle/>
            <a:p>
              <a:r>
                <a:rPr lang="en-US" sz="3600" dirty="0"/>
                <a:t>Vs.</a:t>
              </a:r>
              <a:endParaRPr lang="en-GB" sz="3600" dirty="0"/>
            </a:p>
          </p:txBody>
        </p:sp>
      </p:grpSp>
      <p:sp>
        <p:nvSpPr>
          <p:cNvPr id="62" name="Rectangle 61">
            <a:extLst>
              <a:ext uri="{FF2B5EF4-FFF2-40B4-BE49-F238E27FC236}">
                <a16:creationId xmlns:a16="http://schemas.microsoft.com/office/drawing/2014/main" id="{DB98CF49-E203-498B-B6DD-F61B292C2D06}"/>
              </a:ext>
            </a:extLst>
          </p:cNvPr>
          <p:cNvSpPr/>
          <p:nvPr/>
        </p:nvSpPr>
        <p:spPr>
          <a:xfrm>
            <a:off x="5983549" y="1772960"/>
            <a:ext cx="5317725" cy="20418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Graphic 62" descr="Question Mark with solid fill">
            <a:extLst>
              <a:ext uri="{FF2B5EF4-FFF2-40B4-BE49-F238E27FC236}">
                <a16:creationId xmlns:a16="http://schemas.microsoft.com/office/drawing/2014/main" id="{59A6E6B6-649B-4A42-9FBB-7E3CF997C1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68712" y="4032367"/>
            <a:ext cx="1747397" cy="1964644"/>
          </a:xfrm>
          <a:prstGeom prst="rect">
            <a:avLst/>
          </a:prstGeom>
        </p:spPr>
      </p:pic>
    </p:spTree>
    <p:extLst>
      <p:ext uri="{BB962C8B-B14F-4D97-AF65-F5344CB8AC3E}">
        <p14:creationId xmlns:p14="http://schemas.microsoft.com/office/powerpoint/2010/main" val="1790711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utumn aspen tree forest">
            <a:extLst>
              <a:ext uri="{FF2B5EF4-FFF2-40B4-BE49-F238E27FC236}">
                <a16:creationId xmlns:a16="http://schemas.microsoft.com/office/drawing/2014/main" id="{996B815D-98B8-45B5-ACF2-78D223E0D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6199" y="2062812"/>
            <a:ext cx="3439184" cy="1956041"/>
          </a:xfrm>
          <a:prstGeom prst="ellipse">
            <a:avLst/>
          </a:prstGeom>
          <a:ln>
            <a:noFill/>
          </a:ln>
          <a:effectLst>
            <a:softEdge rad="112500"/>
          </a:effectLst>
        </p:spPr>
      </p:pic>
      <p:pic>
        <p:nvPicPr>
          <p:cNvPr id="39" name="Picture 38" descr="Fields of wheat">
            <a:extLst>
              <a:ext uri="{FF2B5EF4-FFF2-40B4-BE49-F238E27FC236}">
                <a16:creationId xmlns:a16="http://schemas.microsoft.com/office/drawing/2014/main" id="{130FC9B2-AE7B-4011-9348-CDE5E36A3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484" y="1354861"/>
            <a:ext cx="2416310" cy="1716993"/>
          </a:xfrm>
          <a:prstGeom prst="ellipse">
            <a:avLst/>
          </a:prstGeom>
          <a:ln>
            <a:noFill/>
          </a:ln>
          <a:effectLst>
            <a:softEdge rad="112500"/>
          </a:effectLst>
        </p:spPr>
      </p:pic>
      <p:sp>
        <p:nvSpPr>
          <p:cNvPr id="44" name="Content Placeholder 2">
            <a:extLst>
              <a:ext uri="{FF2B5EF4-FFF2-40B4-BE49-F238E27FC236}">
                <a16:creationId xmlns:a16="http://schemas.microsoft.com/office/drawing/2014/main" id="{636C85E0-3C2D-4AB0-8851-1FF13C2CCE5D}"/>
              </a:ext>
            </a:extLst>
          </p:cNvPr>
          <p:cNvSpPr>
            <a:spLocks noGrp="1"/>
          </p:cNvSpPr>
          <p:nvPr>
            <p:ph idx="1"/>
          </p:nvPr>
        </p:nvSpPr>
        <p:spPr>
          <a:xfrm>
            <a:off x="1249002" y="659167"/>
            <a:ext cx="10005134" cy="522990"/>
          </a:xfrm>
        </p:spPr>
        <p:txBody>
          <a:bodyPr>
            <a:noAutofit/>
          </a:bodyPr>
          <a:lstStyle/>
          <a:p>
            <a:pPr algn="ctr"/>
            <a:r>
              <a:rPr lang="en-US" sz="3600" b="1" dirty="0"/>
              <a:t>The environment is thought to influence  waggle dance use</a:t>
            </a:r>
          </a:p>
        </p:txBody>
      </p:sp>
      <p:grpSp>
        <p:nvGrpSpPr>
          <p:cNvPr id="4" name="Group 3">
            <a:extLst>
              <a:ext uri="{FF2B5EF4-FFF2-40B4-BE49-F238E27FC236}">
                <a16:creationId xmlns:a16="http://schemas.microsoft.com/office/drawing/2014/main" id="{BDC8471D-6F1D-4E4C-A7F0-D5239BA07B69}"/>
              </a:ext>
            </a:extLst>
          </p:cNvPr>
          <p:cNvGrpSpPr/>
          <p:nvPr/>
        </p:nvGrpSpPr>
        <p:grpSpPr>
          <a:xfrm rot="21405467">
            <a:off x="1660958" y="2972483"/>
            <a:ext cx="2187421" cy="2278406"/>
            <a:chOff x="5010701" y="2931207"/>
            <a:chExt cx="1637807" cy="1595361"/>
          </a:xfrm>
        </p:grpSpPr>
        <p:grpSp>
          <p:nvGrpSpPr>
            <p:cNvPr id="5" name="Group 4">
              <a:extLst>
                <a:ext uri="{FF2B5EF4-FFF2-40B4-BE49-F238E27FC236}">
                  <a16:creationId xmlns:a16="http://schemas.microsoft.com/office/drawing/2014/main" id="{4372E729-F677-433E-A494-ECED9661C41A}"/>
                </a:ext>
              </a:extLst>
            </p:cNvPr>
            <p:cNvGrpSpPr/>
            <p:nvPr/>
          </p:nvGrpSpPr>
          <p:grpSpPr>
            <a:xfrm rot="238657">
              <a:off x="5010701" y="3605372"/>
              <a:ext cx="901727" cy="836245"/>
              <a:chOff x="5016919" y="3614263"/>
              <a:chExt cx="901727" cy="836245"/>
            </a:xfrm>
          </p:grpSpPr>
          <p:pic>
            <p:nvPicPr>
              <p:cNvPr id="12" name="Graphic 11" descr="Single gear outline">
                <a:extLst>
                  <a:ext uri="{FF2B5EF4-FFF2-40B4-BE49-F238E27FC236}">
                    <a16:creationId xmlns:a16="http://schemas.microsoft.com/office/drawing/2014/main" id="{CDEE3464-251A-48F3-B571-429C156453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13" name="Graphic 12" descr="Bee outline">
                <a:extLst>
                  <a:ext uri="{FF2B5EF4-FFF2-40B4-BE49-F238E27FC236}">
                    <a16:creationId xmlns:a16="http://schemas.microsoft.com/office/drawing/2014/main" id="{82F1DD65-6495-4166-9EF6-768C3091D1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265229">
                <a:off x="5278265" y="3647300"/>
                <a:ext cx="673417" cy="607344"/>
              </a:xfrm>
              <a:prstGeom prst="rect">
                <a:avLst/>
              </a:prstGeom>
            </p:spPr>
          </p:pic>
        </p:grpSp>
        <p:grpSp>
          <p:nvGrpSpPr>
            <p:cNvPr id="6" name="Group 5">
              <a:extLst>
                <a:ext uri="{FF2B5EF4-FFF2-40B4-BE49-F238E27FC236}">
                  <a16:creationId xmlns:a16="http://schemas.microsoft.com/office/drawing/2014/main" id="{585ACC48-C95D-4FAD-9A55-4FE71B6FC391}"/>
                </a:ext>
              </a:extLst>
            </p:cNvPr>
            <p:cNvGrpSpPr/>
            <p:nvPr/>
          </p:nvGrpSpPr>
          <p:grpSpPr>
            <a:xfrm rot="14619681">
              <a:off x="5779522" y="3657582"/>
              <a:ext cx="901727" cy="836245"/>
              <a:chOff x="5016919" y="3614263"/>
              <a:chExt cx="901727" cy="836245"/>
            </a:xfrm>
          </p:grpSpPr>
          <p:pic>
            <p:nvPicPr>
              <p:cNvPr id="10" name="Graphic 9" descr="Single gear outline">
                <a:extLst>
                  <a:ext uri="{FF2B5EF4-FFF2-40B4-BE49-F238E27FC236}">
                    <a16:creationId xmlns:a16="http://schemas.microsoft.com/office/drawing/2014/main" id="{87DFE899-6CC6-47A9-B503-370092A8E2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11" name="Graphic 10" descr="Bee outline">
                <a:extLst>
                  <a:ext uri="{FF2B5EF4-FFF2-40B4-BE49-F238E27FC236}">
                    <a16:creationId xmlns:a16="http://schemas.microsoft.com/office/drawing/2014/main" id="{E5D36CA2-8E81-40DC-88E5-A26F18449C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265229">
                <a:off x="5278265" y="3647300"/>
                <a:ext cx="673417" cy="607344"/>
              </a:xfrm>
              <a:prstGeom prst="rect">
                <a:avLst/>
              </a:prstGeom>
            </p:spPr>
          </p:pic>
        </p:grpSp>
        <p:grpSp>
          <p:nvGrpSpPr>
            <p:cNvPr id="7" name="Group 6">
              <a:extLst>
                <a:ext uri="{FF2B5EF4-FFF2-40B4-BE49-F238E27FC236}">
                  <a16:creationId xmlns:a16="http://schemas.microsoft.com/office/drawing/2014/main" id="{8F7B7DF4-D5D7-4B93-B607-28A52109794D}"/>
                </a:ext>
              </a:extLst>
            </p:cNvPr>
            <p:cNvGrpSpPr/>
            <p:nvPr/>
          </p:nvGrpSpPr>
          <p:grpSpPr>
            <a:xfrm rot="7427096">
              <a:off x="5434924" y="2963948"/>
              <a:ext cx="901727" cy="836245"/>
              <a:chOff x="5016919" y="3614263"/>
              <a:chExt cx="901727" cy="836245"/>
            </a:xfrm>
          </p:grpSpPr>
          <p:pic>
            <p:nvPicPr>
              <p:cNvPr id="8" name="Graphic 7" descr="Single gear outline">
                <a:extLst>
                  <a:ext uri="{FF2B5EF4-FFF2-40B4-BE49-F238E27FC236}">
                    <a16:creationId xmlns:a16="http://schemas.microsoft.com/office/drawing/2014/main" id="{8923D724-5922-48D8-BF0B-CC21494B31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9" name="Graphic 8" descr="Bee outline">
                <a:extLst>
                  <a:ext uri="{FF2B5EF4-FFF2-40B4-BE49-F238E27FC236}">
                    <a16:creationId xmlns:a16="http://schemas.microsoft.com/office/drawing/2014/main" id="{27F2FC93-8E12-4729-8523-913E5C4F74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265229">
                <a:off x="5278265" y="3647300"/>
                <a:ext cx="673417" cy="607344"/>
              </a:xfrm>
              <a:prstGeom prst="rect">
                <a:avLst/>
              </a:prstGeom>
            </p:spPr>
          </p:pic>
        </p:grpSp>
      </p:grpSp>
      <p:grpSp>
        <p:nvGrpSpPr>
          <p:cNvPr id="14" name="Group 13">
            <a:extLst>
              <a:ext uri="{FF2B5EF4-FFF2-40B4-BE49-F238E27FC236}">
                <a16:creationId xmlns:a16="http://schemas.microsoft.com/office/drawing/2014/main" id="{A173CD10-6206-462F-A1CC-EC1B8B3BAD89}"/>
              </a:ext>
            </a:extLst>
          </p:cNvPr>
          <p:cNvGrpSpPr/>
          <p:nvPr/>
        </p:nvGrpSpPr>
        <p:grpSpPr>
          <a:xfrm rot="20994296">
            <a:off x="7939616" y="2921962"/>
            <a:ext cx="2589889" cy="2256921"/>
            <a:chOff x="898370" y="1993647"/>
            <a:chExt cx="5082792" cy="4288436"/>
          </a:xfrm>
        </p:grpSpPr>
        <p:pic>
          <p:nvPicPr>
            <p:cNvPr id="15" name="Graphic 14" descr="Single gear outline">
              <a:extLst>
                <a:ext uri="{FF2B5EF4-FFF2-40B4-BE49-F238E27FC236}">
                  <a16:creationId xmlns:a16="http://schemas.microsoft.com/office/drawing/2014/main" id="{7D3B25E1-955E-4D28-A24D-4622407A4A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7211" y="3506756"/>
              <a:ext cx="1479355" cy="1479355"/>
            </a:xfrm>
            <a:prstGeom prst="rect">
              <a:avLst/>
            </a:prstGeom>
          </p:spPr>
        </p:pic>
        <p:pic>
          <p:nvPicPr>
            <p:cNvPr id="16" name="Graphic 15" descr="Single gear outline">
              <a:extLst>
                <a:ext uri="{FF2B5EF4-FFF2-40B4-BE49-F238E27FC236}">
                  <a16:creationId xmlns:a16="http://schemas.microsoft.com/office/drawing/2014/main" id="{EE43669C-051C-4673-9492-144606C31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563746" y="3706866"/>
              <a:ext cx="1479355" cy="1479355"/>
            </a:xfrm>
            <a:prstGeom prst="rect">
              <a:avLst/>
            </a:prstGeom>
          </p:spPr>
        </p:pic>
        <p:pic>
          <p:nvPicPr>
            <p:cNvPr id="17" name="Graphic 16" descr="Single gear outline">
              <a:extLst>
                <a:ext uri="{FF2B5EF4-FFF2-40B4-BE49-F238E27FC236}">
                  <a16:creationId xmlns:a16="http://schemas.microsoft.com/office/drawing/2014/main" id="{CA843C69-CD88-4620-BE31-B8E252908C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651646" y="3304398"/>
              <a:ext cx="1479355" cy="1479355"/>
            </a:xfrm>
            <a:prstGeom prst="rect">
              <a:avLst/>
            </a:prstGeom>
          </p:spPr>
        </p:pic>
        <p:pic>
          <p:nvPicPr>
            <p:cNvPr id="18" name="Graphic 17" descr="Bee outline">
              <a:extLst>
                <a:ext uri="{FF2B5EF4-FFF2-40B4-BE49-F238E27FC236}">
                  <a16:creationId xmlns:a16="http://schemas.microsoft.com/office/drawing/2014/main" id="{71464DE0-EC2D-4E63-8E6D-722FE61333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001263">
              <a:off x="4189749" y="2541587"/>
              <a:ext cx="1791413" cy="1791413"/>
            </a:xfrm>
            <a:prstGeom prst="rect">
              <a:avLst/>
            </a:prstGeom>
          </p:spPr>
        </p:pic>
        <p:pic>
          <p:nvPicPr>
            <p:cNvPr id="19" name="Graphic 18" descr="Bee outline">
              <a:extLst>
                <a:ext uri="{FF2B5EF4-FFF2-40B4-BE49-F238E27FC236}">
                  <a16:creationId xmlns:a16="http://schemas.microsoft.com/office/drawing/2014/main" id="{D1E1F59F-A046-464B-9A4E-8E1FD747CF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7206">
              <a:off x="2102729" y="4490670"/>
              <a:ext cx="1791413" cy="1791413"/>
            </a:xfrm>
            <a:prstGeom prst="rect">
              <a:avLst/>
            </a:prstGeom>
          </p:spPr>
        </p:pic>
        <p:pic>
          <p:nvPicPr>
            <p:cNvPr id="20" name="Graphic 19" descr="Bee outline">
              <a:extLst>
                <a:ext uri="{FF2B5EF4-FFF2-40B4-BE49-F238E27FC236}">
                  <a16:creationId xmlns:a16="http://schemas.microsoft.com/office/drawing/2014/main" id="{3557C0BE-2F68-43F1-8506-EEC73D1103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531286">
              <a:off x="898370" y="1993647"/>
              <a:ext cx="1791413" cy="1791413"/>
            </a:xfrm>
            <a:prstGeom prst="rect">
              <a:avLst/>
            </a:prstGeom>
          </p:spPr>
        </p:pic>
      </p:grpSp>
      <p:pic>
        <p:nvPicPr>
          <p:cNvPr id="22" name="Graphic 21" descr="Bee outline">
            <a:extLst>
              <a:ext uri="{FF2B5EF4-FFF2-40B4-BE49-F238E27FC236}">
                <a16:creationId xmlns:a16="http://schemas.microsoft.com/office/drawing/2014/main" id="{5DA5CDEC-B986-4C64-AF05-9214F1263F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28766" y="5570334"/>
            <a:ext cx="765181" cy="775903"/>
          </a:xfrm>
          <a:prstGeom prst="rect">
            <a:avLst/>
          </a:prstGeom>
        </p:spPr>
      </p:pic>
      <p:pic>
        <p:nvPicPr>
          <p:cNvPr id="30" name="Graphic 29" descr="Question Mark with solid fill">
            <a:extLst>
              <a:ext uri="{FF2B5EF4-FFF2-40B4-BE49-F238E27FC236}">
                <a16:creationId xmlns:a16="http://schemas.microsoft.com/office/drawing/2014/main" id="{BB74AAA8-AE8A-4269-B386-4F946AD88B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94804" y="4466861"/>
            <a:ext cx="794152" cy="892886"/>
          </a:xfrm>
          <a:prstGeom prst="rect">
            <a:avLst/>
          </a:prstGeom>
        </p:spPr>
      </p:pic>
      <p:pic>
        <p:nvPicPr>
          <p:cNvPr id="35" name="Picture 34" descr="Aerial view of green treetops">
            <a:extLst>
              <a:ext uri="{FF2B5EF4-FFF2-40B4-BE49-F238E27FC236}">
                <a16:creationId xmlns:a16="http://schemas.microsoft.com/office/drawing/2014/main" id="{9153E68D-438E-465E-AB54-4A7958306D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1919" y="1354861"/>
            <a:ext cx="2407070" cy="1803779"/>
          </a:xfrm>
          <a:prstGeom prst="ellipse">
            <a:avLst/>
          </a:prstGeom>
          <a:ln>
            <a:noFill/>
          </a:ln>
          <a:effectLst>
            <a:softEdge rad="112500"/>
          </a:effectLst>
        </p:spPr>
      </p:pic>
      <p:sp>
        <p:nvSpPr>
          <p:cNvPr id="41" name="TextBox 40">
            <a:extLst>
              <a:ext uri="{FF2B5EF4-FFF2-40B4-BE49-F238E27FC236}">
                <a16:creationId xmlns:a16="http://schemas.microsoft.com/office/drawing/2014/main" id="{1831C6B0-3230-4CB0-9E56-32DF0DA0F087}"/>
              </a:ext>
            </a:extLst>
          </p:cNvPr>
          <p:cNvSpPr txBox="1"/>
          <p:nvPr/>
        </p:nvSpPr>
        <p:spPr>
          <a:xfrm>
            <a:off x="1400730" y="5144394"/>
            <a:ext cx="3467773" cy="584775"/>
          </a:xfrm>
          <a:prstGeom prst="rect">
            <a:avLst/>
          </a:prstGeom>
          <a:noFill/>
        </p:spPr>
        <p:txBody>
          <a:bodyPr wrap="square" rtlCol="0">
            <a:spAutoFit/>
          </a:bodyPr>
          <a:lstStyle/>
          <a:p>
            <a:r>
              <a:rPr lang="en-US" dirty="0" err="1"/>
              <a:t>Prioritise</a:t>
            </a:r>
            <a:r>
              <a:rPr lang="en-US" dirty="0"/>
              <a:t> </a:t>
            </a:r>
            <a:r>
              <a:rPr lang="en-US" b="1" dirty="0"/>
              <a:t>personal</a:t>
            </a:r>
            <a:r>
              <a:rPr lang="en-US" dirty="0"/>
              <a:t> information</a:t>
            </a:r>
          </a:p>
          <a:p>
            <a:pPr algn="ctr"/>
            <a:r>
              <a:rPr lang="en-US" sz="1400" dirty="0"/>
              <a:t>(Act like a scout)</a:t>
            </a:r>
            <a:endParaRPr lang="en-GB" sz="1400" dirty="0"/>
          </a:p>
        </p:txBody>
      </p:sp>
      <p:sp>
        <p:nvSpPr>
          <p:cNvPr id="42" name="TextBox 41">
            <a:extLst>
              <a:ext uri="{FF2B5EF4-FFF2-40B4-BE49-F238E27FC236}">
                <a16:creationId xmlns:a16="http://schemas.microsoft.com/office/drawing/2014/main" id="{D67F37B4-68F5-44E0-B229-B602C48067A7}"/>
              </a:ext>
            </a:extLst>
          </p:cNvPr>
          <p:cNvSpPr txBox="1"/>
          <p:nvPr/>
        </p:nvSpPr>
        <p:spPr>
          <a:xfrm>
            <a:off x="7595311" y="5122048"/>
            <a:ext cx="3444532" cy="584775"/>
          </a:xfrm>
          <a:prstGeom prst="rect">
            <a:avLst/>
          </a:prstGeom>
          <a:noFill/>
        </p:spPr>
        <p:txBody>
          <a:bodyPr wrap="square" rtlCol="0">
            <a:spAutoFit/>
          </a:bodyPr>
          <a:lstStyle/>
          <a:p>
            <a:r>
              <a:rPr lang="en-US" dirty="0" err="1"/>
              <a:t>Prioritise</a:t>
            </a:r>
            <a:r>
              <a:rPr lang="en-US" dirty="0"/>
              <a:t> </a:t>
            </a:r>
            <a:r>
              <a:rPr lang="en-US" b="1" dirty="0"/>
              <a:t>Social</a:t>
            </a:r>
            <a:r>
              <a:rPr lang="en-US" dirty="0"/>
              <a:t> information</a:t>
            </a:r>
          </a:p>
          <a:p>
            <a:pPr algn="ctr"/>
            <a:r>
              <a:rPr lang="en-US" sz="1400" dirty="0"/>
              <a:t>(Act like a recruit)</a:t>
            </a:r>
            <a:endParaRPr lang="en-GB" sz="1400" dirty="0"/>
          </a:p>
        </p:txBody>
      </p:sp>
      <p:cxnSp>
        <p:nvCxnSpPr>
          <p:cNvPr id="48" name="Straight Arrow Connector 47">
            <a:extLst>
              <a:ext uri="{FF2B5EF4-FFF2-40B4-BE49-F238E27FC236}">
                <a16:creationId xmlns:a16="http://schemas.microsoft.com/office/drawing/2014/main" id="{83D6F0BC-A5FE-4DE3-B5E6-AF95C97BEFE0}"/>
              </a:ext>
            </a:extLst>
          </p:cNvPr>
          <p:cNvCxnSpPr>
            <a:cxnSpLocks/>
          </p:cNvCxnSpPr>
          <p:nvPr/>
        </p:nvCxnSpPr>
        <p:spPr>
          <a:xfrm flipH="1" flipV="1">
            <a:off x="3721619" y="4317086"/>
            <a:ext cx="1949339" cy="1350744"/>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63F2F20-72A3-423B-B3ED-9BBE2268D70A}"/>
              </a:ext>
            </a:extLst>
          </p:cNvPr>
          <p:cNvCxnSpPr>
            <a:cxnSpLocks/>
          </p:cNvCxnSpPr>
          <p:nvPr/>
        </p:nvCxnSpPr>
        <p:spPr>
          <a:xfrm flipV="1">
            <a:off x="6151092" y="4308380"/>
            <a:ext cx="2118465" cy="139844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42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P spid="41"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A9A50-C264-460E-8A0B-F3B03513AC74}"/>
              </a:ext>
            </a:extLst>
          </p:cNvPr>
          <p:cNvSpPr>
            <a:spLocks noGrp="1"/>
          </p:cNvSpPr>
          <p:nvPr>
            <p:ph idx="1"/>
          </p:nvPr>
        </p:nvSpPr>
        <p:spPr>
          <a:xfrm>
            <a:off x="482600" y="1518082"/>
            <a:ext cx="10506991" cy="4361509"/>
          </a:xfrm>
        </p:spPr>
        <p:txBody>
          <a:bodyPr>
            <a:normAutofit/>
          </a:bodyPr>
          <a:lstStyle/>
          <a:p>
            <a:pPr marL="342900" indent="-342900">
              <a:buBlip>
                <a:blip r:embed="rId2">
                  <a:extLst>
                    <a:ext uri="{96DAC541-7B7A-43D3-8B79-37D633B846F1}">
                      <asvg:svgBlip xmlns:asvg="http://schemas.microsoft.com/office/drawing/2016/SVG/main" r:embed="rId3"/>
                    </a:ext>
                  </a:extLst>
                </a:blip>
              </a:buBlip>
            </a:pPr>
            <a:endParaRPr lang="en-US" b="1" dirty="0"/>
          </a:p>
          <a:p>
            <a:endParaRPr lang="en-US" b="1" dirty="0"/>
          </a:p>
        </p:txBody>
      </p:sp>
      <p:sp>
        <p:nvSpPr>
          <p:cNvPr id="78" name="Hexagon 77">
            <a:extLst>
              <a:ext uri="{FF2B5EF4-FFF2-40B4-BE49-F238E27FC236}">
                <a16:creationId xmlns:a16="http://schemas.microsoft.com/office/drawing/2014/main" id="{A90E5619-E22E-4DC9-A3B3-F6DB02FA04F9}"/>
              </a:ext>
            </a:extLst>
          </p:cNvPr>
          <p:cNvSpPr/>
          <p:nvPr/>
        </p:nvSpPr>
        <p:spPr>
          <a:xfrm>
            <a:off x="8516020" y="600651"/>
            <a:ext cx="3087095" cy="2763805"/>
          </a:xfrm>
          <a:prstGeom prst="hexagon">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2" name="Group 131">
            <a:extLst>
              <a:ext uri="{FF2B5EF4-FFF2-40B4-BE49-F238E27FC236}">
                <a16:creationId xmlns:a16="http://schemas.microsoft.com/office/drawing/2014/main" id="{514D3460-E68A-412F-B53E-C18BFA6B6888}"/>
              </a:ext>
            </a:extLst>
          </p:cNvPr>
          <p:cNvGrpSpPr/>
          <p:nvPr/>
        </p:nvGrpSpPr>
        <p:grpSpPr>
          <a:xfrm>
            <a:off x="6020695" y="2066513"/>
            <a:ext cx="3087095" cy="2763805"/>
            <a:chOff x="100170" y="1612603"/>
            <a:chExt cx="4057085" cy="3578195"/>
          </a:xfrm>
        </p:grpSpPr>
        <p:grpSp>
          <p:nvGrpSpPr>
            <p:cNvPr id="133" name="Group 132">
              <a:extLst>
                <a:ext uri="{FF2B5EF4-FFF2-40B4-BE49-F238E27FC236}">
                  <a16:creationId xmlns:a16="http://schemas.microsoft.com/office/drawing/2014/main" id="{227822E6-E9CC-477B-9839-D3FC2D75341C}"/>
                </a:ext>
              </a:extLst>
            </p:cNvPr>
            <p:cNvGrpSpPr/>
            <p:nvPr/>
          </p:nvGrpSpPr>
          <p:grpSpPr>
            <a:xfrm>
              <a:off x="1278175" y="1833639"/>
              <a:ext cx="1637807" cy="1595361"/>
              <a:chOff x="5010701" y="2931207"/>
              <a:chExt cx="1637807" cy="1595361"/>
            </a:xfrm>
          </p:grpSpPr>
          <p:grpSp>
            <p:nvGrpSpPr>
              <p:cNvPr id="142" name="Group 141">
                <a:extLst>
                  <a:ext uri="{FF2B5EF4-FFF2-40B4-BE49-F238E27FC236}">
                    <a16:creationId xmlns:a16="http://schemas.microsoft.com/office/drawing/2014/main" id="{C3AA66DB-5659-4EDB-AD04-A5C6D32181EF}"/>
                  </a:ext>
                </a:extLst>
              </p:cNvPr>
              <p:cNvGrpSpPr/>
              <p:nvPr/>
            </p:nvGrpSpPr>
            <p:grpSpPr>
              <a:xfrm rot="238657">
                <a:off x="5010701" y="3605372"/>
                <a:ext cx="901727" cy="836245"/>
                <a:chOff x="5016919" y="3614263"/>
                <a:chExt cx="901727" cy="836245"/>
              </a:xfrm>
            </p:grpSpPr>
            <p:pic>
              <p:nvPicPr>
                <p:cNvPr id="149" name="Graphic 148" descr="Single gear outline">
                  <a:extLst>
                    <a:ext uri="{FF2B5EF4-FFF2-40B4-BE49-F238E27FC236}">
                      <a16:creationId xmlns:a16="http://schemas.microsoft.com/office/drawing/2014/main" id="{2D32DFA4-B353-4349-9A5A-C5EFAF8C8B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150" name="Graphic 149" descr="Bee outline">
                  <a:extLst>
                    <a:ext uri="{FF2B5EF4-FFF2-40B4-BE49-F238E27FC236}">
                      <a16:creationId xmlns:a16="http://schemas.microsoft.com/office/drawing/2014/main" id="{A6A43BAC-937C-44A8-9510-C36606EF2A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265229">
                  <a:off x="5278265" y="3647300"/>
                  <a:ext cx="673417" cy="607344"/>
                </a:xfrm>
                <a:prstGeom prst="rect">
                  <a:avLst/>
                </a:prstGeom>
              </p:spPr>
            </p:pic>
          </p:grpSp>
          <p:grpSp>
            <p:nvGrpSpPr>
              <p:cNvPr id="143" name="Group 142">
                <a:extLst>
                  <a:ext uri="{FF2B5EF4-FFF2-40B4-BE49-F238E27FC236}">
                    <a16:creationId xmlns:a16="http://schemas.microsoft.com/office/drawing/2014/main" id="{4D8F3523-4535-4374-9380-49072CB0D523}"/>
                  </a:ext>
                </a:extLst>
              </p:cNvPr>
              <p:cNvGrpSpPr/>
              <p:nvPr/>
            </p:nvGrpSpPr>
            <p:grpSpPr>
              <a:xfrm rot="14619681">
                <a:off x="5779522" y="3657582"/>
                <a:ext cx="901727" cy="836245"/>
                <a:chOff x="5016919" y="3614263"/>
                <a:chExt cx="901727" cy="836245"/>
              </a:xfrm>
            </p:grpSpPr>
            <p:pic>
              <p:nvPicPr>
                <p:cNvPr id="147" name="Graphic 146" descr="Single gear outline">
                  <a:extLst>
                    <a:ext uri="{FF2B5EF4-FFF2-40B4-BE49-F238E27FC236}">
                      <a16:creationId xmlns:a16="http://schemas.microsoft.com/office/drawing/2014/main" id="{CF8DA795-6689-4512-BAE6-01F954B4C6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148" name="Graphic 147" descr="Bee outline">
                  <a:extLst>
                    <a:ext uri="{FF2B5EF4-FFF2-40B4-BE49-F238E27FC236}">
                      <a16:creationId xmlns:a16="http://schemas.microsoft.com/office/drawing/2014/main" id="{1D96806F-11A3-48E5-B9FD-51DD70E292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265229">
                  <a:off x="5278265" y="3647300"/>
                  <a:ext cx="673417" cy="607344"/>
                </a:xfrm>
                <a:prstGeom prst="rect">
                  <a:avLst/>
                </a:prstGeom>
              </p:spPr>
            </p:pic>
          </p:grpSp>
          <p:grpSp>
            <p:nvGrpSpPr>
              <p:cNvPr id="144" name="Group 143">
                <a:extLst>
                  <a:ext uri="{FF2B5EF4-FFF2-40B4-BE49-F238E27FC236}">
                    <a16:creationId xmlns:a16="http://schemas.microsoft.com/office/drawing/2014/main" id="{53582BA9-2BC8-42AC-8D24-4099AB2892A5}"/>
                  </a:ext>
                </a:extLst>
              </p:cNvPr>
              <p:cNvGrpSpPr/>
              <p:nvPr/>
            </p:nvGrpSpPr>
            <p:grpSpPr>
              <a:xfrm rot="7427096">
                <a:off x="5434924" y="2963948"/>
                <a:ext cx="901727" cy="836245"/>
                <a:chOff x="5016919" y="3614263"/>
                <a:chExt cx="901727" cy="836245"/>
              </a:xfrm>
            </p:grpSpPr>
            <p:pic>
              <p:nvPicPr>
                <p:cNvPr id="145" name="Graphic 144" descr="Single gear outline">
                  <a:extLst>
                    <a:ext uri="{FF2B5EF4-FFF2-40B4-BE49-F238E27FC236}">
                      <a16:creationId xmlns:a16="http://schemas.microsoft.com/office/drawing/2014/main" id="{79E79F0B-D2BB-4D75-AC47-F47C8E7B23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146" name="Graphic 145" descr="Bee outline">
                  <a:extLst>
                    <a:ext uri="{FF2B5EF4-FFF2-40B4-BE49-F238E27FC236}">
                      <a16:creationId xmlns:a16="http://schemas.microsoft.com/office/drawing/2014/main" id="{F0EB2073-B5E2-4A76-B187-26BC0A46A3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265229">
                  <a:off x="5278265" y="3647300"/>
                  <a:ext cx="673417" cy="607344"/>
                </a:xfrm>
                <a:prstGeom prst="rect">
                  <a:avLst/>
                </a:prstGeom>
              </p:spPr>
            </p:pic>
          </p:grpSp>
        </p:grpSp>
        <p:grpSp>
          <p:nvGrpSpPr>
            <p:cNvPr id="134" name="Group 133">
              <a:extLst>
                <a:ext uri="{FF2B5EF4-FFF2-40B4-BE49-F238E27FC236}">
                  <a16:creationId xmlns:a16="http://schemas.microsoft.com/office/drawing/2014/main" id="{EDE4CB99-8A5D-4B49-814C-906367C64565}"/>
                </a:ext>
              </a:extLst>
            </p:cNvPr>
            <p:cNvGrpSpPr/>
            <p:nvPr/>
          </p:nvGrpSpPr>
          <p:grpSpPr>
            <a:xfrm rot="20994296">
              <a:off x="1199828" y="3281876"/>
              <a:ext cx="2021540" cy="1578710"/>
              <a:chOff x="898370" y="1993647"/>
              <a:chExt cx="5082792" cy="4288394"/>
            </a:xfrm>
          </p:grpSpPr>
          <p:pic>
            <p:nvPicPr>
              <p:cNvPr id="136" name="Graphic 135" descr="Single gear outline">
                <a:extLst>
                  <a:ext uri="{FF2B5EF4-FFF2-40B4-BE49-F238E27FC236}">
                    <a16:creationId xmlns:a16="http://schemas.microsoft.com/office/drawing/2014/main" id="{DF0064AA-10B4-4280-BE83-958CD736FD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7211" y="3506756"/>
                <a:ext cx="1479355" cy="1479355"/>
              </a:xfrm>
              <a:prstGeom prst="rect">
                <a:avLst/>
              </a:prstGeom>
            </p:spPr>
          </p:pic>
          <p:pic>
            <p:nvPicPr>
              <p:cNvPr id="137" name="Graphic 136" descr="Single gear outline">
                <a:extLst>
                  <a:ext uri="{FF2B5EF4-FFF2-40B4-BE49-F238E27FC236}">
                    <a16:creationId xmlns:a16="http://schemas.microsoft.com/office/drawing/2014/main" id="{AA304D22-BA0B-4CD2-B77A-F438DBB5EC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563746" y="3706866"/>
                <a:ext cx="1479355" cy="1479355"/>
              </a:xfrm>
              <a:prstGeom prst="rect">
                <a:avLst/>
              </a:prstGeom>
            </p:spPr>
          </p:pic>
          <p:pic>
            <p:nvPicPr>
              <p:cNvPr id="138" name="Graphic 137" descr="Single gear outline">
                <a:extLst>
                  <a:ext uri="{FF2B5EF4-FFF2-40B4-BE49-F238E27FC236}">
                    <a16:creationId xmlns:a16="http://schemas.microsoft.com/office/drawing/2014/main" id="{EEEA6715-CD88-4D39-A28B-0408E08590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651646" y="3304398"/>
                <a:ext cx="1479355" cy="1479355"/>
              </a:xfrm>
              <a:prstGeom prst="rect">
                <a:avLst/>
              </a:prstGeom>
            </p:spPr>
          </p:pic>
          <p:pic>
            <p:nvPicPr>
              <p:cNvPr id="139" name="Graphic 138" descr="Bee outline">
                <a:extLst>
                  <a:ext uri="{FF2B5EF4-FFF2-40B4-BE49-F238E27FC236}">
                    <a16:creationId xmlns:a16="http://schemas.microsoft.com/office/drawing/2014/main" id="{4B14E489-66A6-445B-B6D6-B7ACDA4478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001263">
                <a:off x="4189749" y="2541587"/>
                <a:ext cx="1791413" cy="1791413"/>
              </a:xfrm>
              <a:prstGeom prst="rect">
                <a:avLst/>
              </a:prstGeom>
            </p:spPr>
          </p:pic>
          <p:pic>
            <p:nvPicPr>
              <p:cNvPr id="140" name="Graphic 139" descr="Bee outline">
                <a:extLst>
                  <a:ext uri="{FF2B5EF4-FFF2-40B4-BE49-F238E27FC236}">
                    <a16:creationId xmlns:a16="http://schemas.microsoft.com/office/drawing/2014/main" id="{4A9F4AEF-A58D-4AD5-9AE5-18B258AFE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77206">
                <a:off x="2102429" y="4490628"/>
                <a:ext cx="1791413" cy="1791413"/>
              </a:xfrm>
              <a:prstGeom prst="rect">
                <a:avLst/>
              </a:prstGeom>
            </p:spPr>
          </p:pic>
          <p:pic>
            <p:nvPicPr>
              <p:cNvPr id="141" name="Graphic 140" descr="Bee outline">
                <a:extLst>
                  <a:ext uri="{FF2B5EF4-FFF2-40B4-BE49-F238E27FC236}">
                    <a16:creationId xmlns:a16="http://schemas.microsoft.com/office/drawing/2014/main" id="{7A6319E6-7C26-4321-A115-A301E45015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531286">
                <a:off x="898370" y="1993647"/>
                <a:ext cx="1791413" cy="1791413"/>
              </a:xfrm>
              <a:prstGeom prst="rect">
                <a:avLst/>
              </a:prstGeom>
            </p:spPr>
          </p:pic>
        </p:grpSp>
        <p:sp>
          <p:nvSpPr>
            <p:cNvPr id="135" name="Hexagon 134">
              <a:extLst>
                <a:ext uri="{FF2B5EF4-FFF2-40B4-BE49-F238E27FC236}">
                  <a16:creationId xmlns:a16="http://schemas.microsoft.com/office/drawing/2014/main" id="{F30ED374-1D27-4675-B023-2736C0DA1F11}"/>
                </a:ext>
              </a:extLst>
            </p:cNvPr>
            <p:cNvSpPr/>
            <p:nvPr/>
          </p:nvSpPr>
          <p:spPr>
            <a:xfrm>
              <a:off x="100170" y="1612603"/>
              <a:ext cx="4057085" cy="3578195"/>
            </a:xfrm>
            <a:prstGeom prst="hexagon">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1" name="Hexagon 150">
            <a:extLst>
              <a:ext uri="{FF2B5EF4-FFF2-40B4-BE49-F238E27FC236}">
                <a16:creationId xmlns:a16="http://schemas.microsoft.com/office/drawing/2014/main" id="{BB4765CB-0448-4DD5-8372-112CB22F79FE}"/>
              </a:ext>
            </a:extLst>
          </p:cNvPr>
          <p:cNvSpPr/>
          <p:nvPr/>
        </p:nvSpPr>
        <p:spPr>
          <a:xfrm>
            <a:off x="8516020" y="3465480"/>
            <a:ext cx="3087095" cy="2763805"/>
          </a:xfrm>
          <a:prstGeom prst="hexagon">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 name="Freeform: Shape 153">
            <a:extLst>
              <a:ext uri="{FF2B5EF4-FFF2-40B4-BE49-F238E27FC236}">
                <a16:creationId xmlns:a16="http://schemas.microsoft.com/office/drawing/2014/main" id="{22711462-19F7-452D-B949-FEDB20E917C3}"/>
              </a:ext>
            </a:extLst>
          </p:cNvPr>
          <p:cNvSpPr/>
          <p:nvPr/>
        </p:nvSpPr>
        <p:spPr>
          <a:xfrm rot="19139991">
            <a:off x="9572648" y="1068847"/>
            <a:ext cx="1045675" cy="1681990"/>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Freeform: Shape 155">
            <a:extLst>
              <a:ext uri="{FF2B5EF4-FFF2-40B4-BE49-F238E27FC236}">
                <a16:creationId xmlns:a16="http://schemas.microsoft.com/office/drawing/2014/main" id="{F1CB5959-32DF-4F20-9F1F-436BF84CF9CE}"/>
              </a:ext>
            </a:extLst>
          </p:cNvPr>
          <p:cNvSpPr/>
          <p:nvPr/>
        </p:nvSpPr>
        <p:spPr>
          <a:xfrm rot="3287825">
            <a:off x="9530539" y="4341001"/>
            <a:ext cx="1016099" cy="1414013"/>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7" name="Graphic 156" descr="Bee outline">
            <a:extLst>
              <a:ext uri="{FF2B5EF4-FFF2-40B4-BE49-F238E27FC236}">
                <a16:creationId xmlns:a16="http://schemas.microsoft.com/office/drawing/2014/main" id="{88EB9A9D-2602-4E08-A9F2-3399BDF11D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71502">
            <a:off x="9657941" y="5135893"/>
            <a:ext cx="542140" cy="509386"/>
          </a:xfrm>
          <a:prstGeom prst="rect">
            <a:avLst/>
          </a:prstGeom>
        </p:spPr>
      </p:pic>
      <p:pic>
        <p:nvPicPr>
          <p:cNvPr id="158" name="Graphic 157" descr="Bee outline">
            <a:extLst>
              <a:ext uri="{FF2B5EF4-FFF2-40B4-BE49-F238E27FC236}">
                <a16:creationId xmlns:a16="http://schemas.microsoft.com/office/drawing/2014/main" id="{62CC7245-64D5-40FE-8A77-7CA65F01FA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93027">
            <a:off x="9995975" y="2151081"/>
            <a:ext cx="542140" cy="509386"/>
          </a:xfrm>
          <a:prstGeom prst="rect">
            <a:avLst/>
          </a:prstGeom>
        </p:spPr>
      </p:pic>
      <p:cxnSp>
        <p:nvCxnSpPr>
          <p:cNvPr id="160" name="Straight Arrow Connector 159">
            <a:extLst>
              <a:ext uri="{FF2B5EF4-FFF2-40B4-BE49-F238E27FC236}">
                <a16:creationId xmlns:a16="http://schemas.microsoft.com/office/drawing/2014/main" id="{13611E60-65CA-4CB1-B6A2-CF616392A880}"/>
              </a:ext>
            </a:extLst>
          </p:cNvPr>
          <p:cNvCxnSpPr>
            <a:cxnSpLocks/>
          </p:cNvCxnSpPr>
          <p:nvPr/>
        </p:nvCxnSpPr>
        <p:spPr>
          <a:xfrm flipV="1">
            <a:off x="7779523" y="2196088"/>
            <a:ext cx="2022630" cy="640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Straight Arrow Connector 161">
            <a:extLst>
              <a:ext uri="{FF2B5EF4-FFF2-40B4-BE49-F238E27FC236}">
                <a16:creationId xmlns:a16="http://schemas.microsoft.com/office/drawing/2014/main" id="{B26D082B-146F-4555-9A59-7FDD628718CD}"/>
              </a:ext>
            </a:extLst>
          </p:cNvPr>
          <p:cNvCxnSpPr>
            <a:cxnSpLocks/>
          </p:cNvCxnSpPr>
          <p:nvPr/>
        </p:nvCxnSpPr>
        <p:spPr>
          <a:xfrm>
            <a:off x="8049500" y="4132266"/>
            <a:ext cx="1747734" cy="736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6" name="Content Placeholder 2">
            <a:extLst>
              <a:ext uri="{FF2B5EF4-FFF2-40B4-BE49-F238E27FC236}">
                <a16:creationId xmlns:a16="http://schemas.microsoft.com/office/drawing/2014/main" id="{A4D23787-FD23-4B34-B9E4-DD52C2E7418D}"/>
              </a:ext>
            </a:extLst>
          </p:cNvPr>
          <p:cNvSpPr txBox="1">
            <a:spLocks/>
          </p:cNvSpPr>
          <p:nvPr/>
        </p:nvSpPr>
        <p:spPr>
          <a:xfrm>
            <a:off x="512394" y="851812"/>
            <a:ext cx="5230671" cy="525602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342900" indent="-342900">
              <a:buFont typeface="Arial" panose="020B0604020202020204" pitchFamily="34" charset="0"/>
              <a:buBlip>
                <a:blip r:embed="rId2">
                  <a:extLst>
                    <a:ext uri="{96DAC541-7B7A-43D3-8B79-37D633B846F1}">
                      <asvg:svgBlip xmlns:asvg="http://schemas.microsoft.com/office/drawing/2016/SVG/main" r:embed="rId3"/>
                    </a:ext>
                  </a:extLst>
                </a:blip>
              </a:buBlip>
            </a:pPr>
            <a:r>
              <a:rPr lang="en-US" dirty="0"/>
              <a:t>The type of foraging strategy (personal or social information use), influences the patterns of dances reported. </a:t>
            </a:r>
          </a:p>
          <a:p>
            <a:pPr marL="342900" indent="-342900">
              <a:buFont typeface="Arial" panose="020B0604020202020204" pitchFamily="34" charset="0"/>
              <a:buBlip>
                <a:blip r:embed="rId2">
                  <a:extLst>
                    <a:ext uri="{96DAC541-7B7A-43D3-8B79-37D633B846F1}">
                      <asvg:svgBlip xmlns:asvg="http://schemas.microsoft.com/office/drawing/2016/SVG/main" r:embed="rId3"/>
                    </a:ext>
                  </a:extLst>
                </a:blip>
              </a:buBlip>
            </a:pPr>
            <a:endParaRPr lang="en-US" dirty="0"/>
          </a:p>
          <a:p>
            <a:pPr marL="342900" indent="-342900">
              <a:buFont typeface="Arial" panose="020B0604020202020204" pitchFamily="34" charset="0"/>
              <a:buBlip>
                <a:blip r:embed="rId2">
                  <a:extLst>
                    <a:ext uri="{96DAC541-7B7A-43D3-8B79-37D633B846F1}">
                      <asvg:svgBlip xmlns:asvg="http://schemas.microsoft.com/office/drawing/2016/SVG/main" r:embed="rId3"/>
                    </a:ext>
                  </a:extLst>
                </a:blip>
              </a:buBlip>
            </a:pPr>
            <a:endParaRPr lang="en-US" dirty="0"/>
          </a:p>
          <a:p>
            <a:pPr marL="342900" indent="-342900">
              <a:buFont typeface="Arial" panose="020B0604020202020204" pitchFamily="34" charset="0"/>
              <a:buBlip>
                <a:blip r:embed="rId2">
                  <a:extLst>
                    <a:ext uri="{96DAC541-7B7A-43D3-8B79-37D633B846F1}">
                      <asvg:svgBlip xmlns:asvg="http://schemas.microsoft.com/office/drawing/2016/SVG/main" r:embed="rId3"/>
                    </a:ext>
                  </a:extLst>
                </a:blip>
              </a:buBlip>
            </a:pPr>
            <a:endParaRPr lang="en-US" dirty="0"/>
          </a:p>
          <a:p>
            <a:pPr marL="342900" indent="-342900">
              <a:buFont typeface="Arial" panose="020B0604020202020204" pitchFamily="34" charset="0"/>
              <a:buBlip>
                <a:blip r:embed="rId2">
                  <a:extLst>
                    <a:ext uri="{96DAC541-7B7A-43D3-8B79-37D633B846F1}">
                      <asvg:svgBlip xmlns:asvg="http://schemas.microsoft.com/office/drawing/2016/SVG/main" r:embed="rId3"/>
                    </a:ext>
                  </a:extLst>
                </a:blip>
              </a:buBlip>
            </a:pPr>
            <a:r>
              <a:rPr lang="en-US" dirty="0"/>
              <a:t>Now to construct a model that can be applied to real waggle dance data</a:t>
            </a:r>
          </a:p>
        </p:txBody>
      </p:sp>
      <p:pic>
        <p:nvPicPr>
          <p:cNvPr id="4" name="Graphic 3" descr="Checkmark with solid fill">
            <a:extLst>
              <a:ext uri="{FF2B5EF4-FFF2-40B4-BE49-F238E27FC236}">
                <a16:creationId xmlns:a16="http://schemas.microsoft.com/office/drawing/2014/main" id="{DDE239D9-2EFB-468D-BEE5-3152B385A0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98302" y="2642518"/>
            <a:ext cx="1846117" cy="1846117"/>
          </a:xfrm>
          <a:prstGeom prst="rect">
            <a:avLst/>
          </a:prstGeom>
        </p:spPr>
      </p:pic>
    </p:spTree>
    <p:extLst>
      <p:ext uri="{BB962C8B-B14F-4D97-AF65-F5344CB8AC3E}">
        <p14:creationId xmlns:p14="http://schemas.microsoft.com/office/powerpoint/2010/main" val="721924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08AD-C82E-4B31-ABE0-5923C18D2206}"/>
              </a:ext>
            </a:extLst>
          </p:cNvPr>
          <p:cNvSpPr>
            <a:spLocks noGrp="1"/>
          </p:cNvSpPr>
          <p:nvPr>
            <p:ph type="title"/>
          </p:nvPr>
        </p:nvSpPr>
        <p:spPr>
          <a:xfrm>
            <a:off x="482600" y="590943"/>
            <a:ext cx="10506991" cy="774932"/>
          </a:xfrm>
        </p:spPr>
        <p:txBody>
          <a:bodyPr/>
          <a:lstStyle/>
          <a:p>
            <a:r>
              <a:rPr lang="en-US" sz="3200" dirty="0"/>
              <a:t>Model</a:t>
            </a:r>
            <a:endParaRPr lang="en-GB" sz="3200" dirty="0"/>
          </a:p>
        </p:txBody>
      </p:sp>
      <p:grpSp>
        <p:nvGrpSpPr>
          <p:cNvPr id="39" name="Group 38">
            <a:extLst>
              <a:ext uri="{FF2B5EF4-FFF2-40B4-BE49-F238E27FC236}">
                <a16:creationId xmlns:a16="http://schemas.microsoft.com/office/drawing/2014/main" id="{D72EC5F4-6AE4-41BA-9CFA-A3515B7F8300}"/>
              </a:ext>
            </a:extLst>
          </p:cNvPr>
          <p:cNvGrpSpPr/>
          <p:nvPr/>
        </p:nvGrpSpPr>
        <p:grpSpPr>
          <a:xfrm>
            <a:off x="6097962" y="2131904"/>
            <a:ext cx="2990376" cy="2442935"/>
            <a:chOff x="898370" y="1993647"/>
            <a:chExt cx="5082792" cy="4288394"/>
          </a:xfrm>
        </p:grpSpPr>
        <p:pic>
          <p:nvPicPr>
            <p:cNvPr id="7" name="Graphic 6" descr="Single gear outline">
              <a:extLst>
                <a:ext uri="{FF2B5EF4-FFF2-40B4-BE49-F238E27FC236}">
                  <a16:creationId xmlns:a16="http://schemas.microsoft.com/office/drawing/2014/main" id="{8103EF89-4CFA-4A27-8D8C-47FB8C4B7F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7211" y="3506756"/>
              <a:ext cx="1479355" cy="1479355"/>
            </a:xfrm>
            <a:prstGeom prst="rect">
              <a:avLst/>
            </a:prstGeom>
          </p:spPr>
        </p:pic>
        <p:pic>
          <p:nvPicPr>
            <p:cNvPr id="9" name="Graphic 8" descr="Single gear outline">
              <a:extLst>
                <a:ext uri="{FF2B5EF4-FFF2-40B4-BE49-F238E27FC236}">
                  <a16:creationId xmlns:a16="http://schemas.microsoft.com/office/drawing/2014/main" id="{1F5BB539-B726-47C2-A1A9-DBBBD2F2E3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445720">
              <a:off x="3563746" y="3706866"/>
              <a:ext cx="1479355" cy="1479355"/>
            </a:xfrm>
            <a:prstGeom prst="rect">
              <a:avLst/>
            </a:prstGeom>
          </p:spPr>
        </p:pic>
        <p:pic>
          <p:nvPicPr>
            <p:cNvPr id="10" name="Graphic 9" descr="Single gear outline">
              <a:extLst>
                <a:ext uri="{FF2B5EF4-FFF2-40B4-BE49-F238E27FC236}">
                  <a16:creationId xmlns:a16="http://schemas.microsoft.com/office/drawing/2014/main" id="{63DBE129-0FFE-4205-9D2B-632F3C67E5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445720">
              <a:off x="1651646" y="3304398"/>
              <a:ext cx="1479355" cy="1479355"/>
            </a:xfrm>
            <a:prstGeom prst="rect">
              <a:avLst/>
            </a:prstGeom>
          </p:spPr>
        </p:pic>
        <p:pic>
          <p:nvPicPr>
            <p:cNvPr id="18" name="Graphic 17" descr="Bee outline">
              <a:extLst>
                <a:ext uri="{FF2B5EF4-FFF2-40B4-BE49-F238E27FC236}">
                  <a16:creationId xmlns:a16="http://schemas.microsoft.com/office/drawing/2014/main" id="{D23A92F5-ED42-48E3-840B-EADA8FA7C8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001263">
              <a:off x="4189749" y="2541587"/>
              <a:ext cx="1791413" cy="1791413"/>
            </a:xfrm>
            <a:prstGeom prst="rect">
              <a:avLst/>
            </a:prstGeom>
          </p:spPr>
        </p:pic>
        <p:pic>
          <p:nvPicPr>
            <p:cNvPr id="20" name="Graphic 19" descr="Bee outline">
              <a:extLst>
                <a:ext uri="{FF2B5EF4-FFF2-40B4-BE49-F238E27FC236}">
                  <a16:creationId xmlns:a16="http://schemas.microsoft.com/office/drawing/2014/main" id="{1793B613-32A6-4151-902D-421172D4C7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77206">
              <a:off x="2102429" y="4490628"/>
              <a:ext cx="1791413" cy="1791413"/>
            </a:xfrm>
            <a:prstGeom prst="rect">
              <a:avLst/>
            </a:prstGeom>
          </p:spPr>
        </p:pic>
        <p:pic>
          <p:nvPicPr>
            <p:cNvPr id="21" name="Graphic 20" descr="Bee outline">
              <a:extLst>
                <a:ext uri="{FF2B5EF4-FFF2-40B4-BE49-F238E27FC236}">
                  <a16:creationId xmlns:a16="http://schemas.microsoft.com/office/drawing/2014/main" id="{66D557B3-EE39-4CCA-B07E-8122A6A847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531286">
              <a:off x="898370" y="1993647"/>
              <a:ext cx="1791413" cy="1791413"/>
            </a:xfrm>
            <a:prstGeom prst="rect">
              <a:avLst/>
            </a:prstGeom>
          </p:spPr>
        </p:pic>
      </p:grpSp>
      <p:grpSp>
        <p:nvGrpSpPr>
          <p:cNvPr id="40" name="Group 39">
            <a:extLst>
              <a:ext uri="{FF2B5EF4-FFF2-40B4-BE49-F238E27FC236}">
                <a16:creationId xmlns:a16="http://schemas.microsoft.com/office/drawing/2014/main" id="{B3E0904F-5B14-41AF-9665-EE895714AF26}"/>
              </a:ext>
            </a:extLst>
          </p:cNvPr>
          <p:cNvGrpSpPr/>
          <p:nvPr/>
        </p:nvGrpSpPr>
        <p:grpSpPr>
          <a:xfrm rot="2236765">
            <a:off x="165085" y="1810737"/>
            <a:ext cx="2854886" cy="2729244"/>
            <a:chOff x="6755116" y="530338"/>
            <a:chExt cx="4564041" cy="4930952"/>
          </a:xfrm>
        </p:grpSpPr>
        <p:pic>
          <p:nvPicPr>
            <p:cNvPr id="24" name="Graphic 23" descr="Single gear outline">
              <a:extLst>
                <a:ext uri="{FF2B5EF4-FFF2-40B4-BE49-F238E27FC236}">
                  <a16:creationId xmlns:a16="http://schemas.microsoft.com/office/drawing/2014/main" id="{F3FBCE6D-AE7A-4F6D-8568-31FA18EC1A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444621">
              <a:off x="6755116" y="2295654"/>
              <a:ext cx="1479355" cy="1479355"/>
            </a:xfrm>
            <a:prstGeom prst="rect">
              <a:avLst/>
            </a:prstGeom>
          </p:spPr>
        </p:pic>
        <p:pic>
          <p:nvPicPr>
            <p:cNvPr id="30" name="Graphic 29" descr="Bee outline">
              <a:extLst>
                <a:ext uri="{FF2B5EF4-FFF2-40B4-BE49-F238E27FC236}">
                  <a16:creationId xmlns:a16="http://schemas.microsoft.com/office/drawing/2014/main" id="{52A11940-D27B-497C-9FCA-8080F16787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7797839" y="2040471"/>
              <a:ext cx="1791413" cy="1791413"/>
            </a:xfrm>
            <a:prstGeom prst="rect">
              <a:avLst/>
            </a:prstGeom>
          </p:spPr>
        </p:pic>
        <p:pic>
          <p:nvPicPr>
            <p:cNvPr id="31" name="Graphic 30" descr="Single gear outline">
              <a:extLst>
                <a:ext uri="{FF2B5EF4-FFF2-40B4-BE49-F238E27FC236}">
                  <a16:creationId xmlns:a16="http://schemas.microsoft.com/office/drawing/2014/main" id="{DC246359-1BA4-4D34-9968-76335204DB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089346">
              <a:off x="9839802" y="530338"/>
              <a:ext cx="1479355" cy="1479355"/>
            </a:xfrm>
            <a:prstGeom prst="rect">
              <a:avLst/>
            </a:prstGeom>
          </p:spPr>
        </p:pic>
        <p:pic>
          <p:nvPicPr>
            <p:cNvPr id="32" name="Graphic 31" descr="Bee outline">
              <a:extLst>
                <a:ext uri="{FF2B5EF4-FFF2-40B4-BE49-F238E27FC236}">
                  <a16:creationId xmlns:a16="http://schemas.microsoft.com/office/drawing/2014/main" id="{40227D8F-25A4-4B13-BE58-B067DAD5BD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6846">
              <a:off x="8988678" y="1362719"/>
              <a:ext cx="1791413" cy="1791413"/>
            </a:xfrm>
            <a:prstGeom prst="rect">
              <a:avLst/>
            </a:prstGeom>
          </p:spPr>
        </p:pic>
        <p:pic>
          <p:nvPicPr>
            <p:cNvPr id="33" name="Graphic 32" descr="Single gear outline">
              <a:extLst>
                <a:ext uri="{FF2B5EF4-FFF2-40B4-BE49-F238E27FC236}">
                  <a16:creationId xmlns:a16="http://schemas.microsoft.com/office/drawing/2014/main" id="{6460589B-FF18-4125-AB35-75AF376343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319447">
              <a:off x="9697323" y="3981935"/>
              <a:ext cx="1479355" cy="1479355"/>
            </a:xfrm>
            <a:prstGeom prst="rect">
              <a:avLst/>
            </a:prstGeom>
          </p:spPr>
        </p:pic>
        <p:pic>
          <p:nvPicPr>
            <p:cNvPr id="34" name="Graphic 33" descr="Bee outline">
              <a:extLst>
                <a:ext uri="{FF2B5EF4-FFF2-40B4-BE49-F238E27FC236}">
                  <a16:creationId xmlns:a16="http://schemas.microsoft.com/office/drawing/2014/main" id="{6E35C1FD-644D-4A46-8B32-66A00F443C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032442">
              <a:off x="8976781" y="2718574"/>
              <a:ext cx="1791413" cy="1791413"/>
            </a:xfrm>
            <a:prstGeom prst="rect">
              <a:avLst/>
            </a:prstGeom>
          </p:spPr>
        </p:pic>
      </p:grpSp>
      <p:sp>
        <p:nvSpPr>
          <p:cNvPr id="43" name="TextBox 42">
            <a:extLst>
              <a:ext uri="{FF2B5EF4-FFF2-40B4-BE49-F238E27FC236}">
                <a16:creationId xmlns:a16="http://schemas.microsoft.com/office/drawing/2014/main" id="{F6ADDD76-52B5-4E9B-A8F0-F3B214F7EA63}"/>
              </a:ext>
            </a:extLst>
          </p:cNvPr>
          <p:cNvSpPr txBox="1"/>
          <p:nvPr/>
        </p:nvSpPr>
        <p:spPr>
          <a:xfrm>
            <a:off x="8830310" y="2627999"/>
            <a:ext cx="860708" cy="1569660"/>
          </a:xfrm>
          <a:prstGeom prst="rect">
            <a:avLst/>
          </a:prstGeom>
          <a:noFill/>
        </p:spPr>
        <p:txBody>
          <a:bodyPr wrap="square" rtlCol="0">
            <a:spAutoFit/>
          </a:bodyPr>
          <a:lstStyle/>
          <a:p>
            <a:r>
              <a:rPr lang="en-US" sz="9600" dirty="0"/>
              <a:t>=</a:t>
            </a:r>
            <a:endParaRPr lang="en-GB" sz="9600" dirty="0"/>
          </a:p>
        </p:txBody>
      </p:sp>
      <p:sp>
        <p:nvSpPr>
          <p:cNvPr id="44" name="TextBox 43">
            <a:extLst>
              <a:ext uri="{FF2B5EF4-FFF2-40B4-BE49-F238E27FC236}">
                <a16:creationId xmlns:a16="http://schemas.microsoft.com/office/drawing/2014/main" id="{28563BC3-3F78-496F-B1FD-FF193AC7BEF1}"/>
              </a:ext>
            </a:extLst>
          </p:cNvPr>
          <p:cNvSpPr txBox="1"/>
          <p:nvPr/>
        </p:nvSpPr>
        <p:spPr>
          <a:xfrm>
            <a:off x="3133392" y="2639158"/>
            <a:ext cx="883832" cy="1569660"/>
          </a:xfrm>
          <a:prstGeom prst="rect">
            <a:avLst/>
          </a:prstGeom>
          <a:noFill/>
        </p:spPr>
        <p:txBody>
          <a:bodyPr wrap="square" rtlCol="0">
            <a:spAutoFit/>
          </a:bodyPr>
          <a:lstStyle/>
          <a:p>
            <a:r>
              <a:rPr lang="en-US" sz="9600" dirty="0"/>
              <a:t>+</a:t>
            </a:r>
            <a:endParaRPr lang="en-GB" sz="9600" dirty="0"/>
          </a:p>
        </p:txBody>
      </p:sp>
      <p:pic>
        <p:nvPicPr>
          <p:cNvPr id="46" name="Graphic 45" descr="Beehive outline">
            <a:extLst>
              <a:ext uri="{FF2B5EF4-FFF2-40B4-BE49-F238E27FC236}">
                <a16:creationId xmlns:a16="http://schemas.microsoft.com/office/drawing/2014/main" id="{10F9FD4C-FE8B-4C89-AC66-661FD04DA0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07124" y="2315027"/>
            <a:ext cx="2221467" cy="2221467"/>
          </a:xfrm>
          <a:prstGeom prst="rect">
            <a:avLst/>
          </a:prstGeom>
        </p:spPr>
      </p:pic>
      <p:sp>
        <p:nvSpPr>
          <p:cNvPr id="47" name="TextBox 46">
            <a:extLst>
              <a:ext uri="{FF2B5EF4-FFF2-40B4-BE49-F238E27FC236}">
                <a16:creationId xmlns:a16="http://schemas.microsoft.com/office/drawing/2014/main" id="{E0023EC1-6F3A-4B80-A92F-F66E80CD90E4}"/>
              </a:ext>
            </a:extLst>
          </p:cNvPr>
          <p:cNvSpPr txBox="1"/>
          <p:nvPr/>
        </p:nvSpPr>
        <p:spPr>
          <a:xfrm>
            <a:off x="82794" y="2672500"/>
            <a:ext cx="883832" cy="1200329"/>
          </a:xfrm>
          <a:prstGeom prst="rect">
            <a:avLst/>
          </a:prstGeom>
          <a:noFill/>
        </p:spPr>
        <p:txBody>
          <a:bodyPr wrap="square" rtlCol="0">
            <a:spAutoFit/>
          </a:bodyPr>
          <a:lstStyle/>
          <a:p>
            <a:r>
              <a:rPr lang="en-US" sz="7200" dirty="0"/>
              <a:t>p</a:t>
            </a:r>
            <a:endParaRPr lang="en-GB" sz="7200" dirty="0"/>
          </a:p>
        </p:txBody>
      </p:sp>
      <p:sp>
        <p:nvSpPr>
          <p:cNvPr id="48" name="TextBox 47">
            <a:extLst>
              <a:ext uri="{FF2B5EF4-FFF2-40B4-BE49-F238E27FC236}">
                <a16:creationId xmlns:a16="http://schemas.microsoft.com/office/drawing/2014/main" id="{CAA9466F-3210-4811-89A6-6657AFE6F923}"/>
              </a:ext>
            </a:extLst>
          </p:cNvPr>
          <p:cNvSpPr txBox="1"/>
          <p:nvPr/>
        </p:nvSpPr>
        <p:spPr>
          <a:xfrm>
            <a:off x="4136662" y="2823823"/>
            <a:ext cx="2221467" cy="1200329"/>
          </a:xfrm>
          <a:prstGeom prst="rect">
            <a:avLst/>
          </a:prstGeom>
          <a:noFill/>
        </p:spPr>
        <p:txBody>
          <a:bodyPr wrap="square" rtlCol="0">
            <a:spAutoFit/>
          </a:bodyPr>
          <a:lstStyle/>
          <a:p>
            <a:r>
              <a:rPr lang="en-US" sz="7200" dirty="0"/>
              <a:t>(1-p)</a:t>
            </a:r>
            <a:endParaRPr lang="en-GB" sz="7200" dirty="0"/>
          </a:p>
        </p:txBody>
      </p:sp>
    </p:spTree>
    <p:extLst>
      <p:ext uri="{BB962C8B-B14F-4D97-AF65-F5344CB8AC3E}">
        <p14:creationId xmlns:p14="http://schemas.microsoft.com/office/powerpoint/2010/main" val="2667509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Hexagon 62">
            <a:extLst>
              <a:ext uri="{FF2B5EF4-FFF2-40B4-BE49-F238E27FC236}">
                <a16:creationId xmlns:a16="http://schemas.microsoft.com/office/drawing/2014/main" id="{E4258C90-9079-46AE-9190-5BCE83CCA3AA}"/>
              </a:ext>
            </a:extLst>
          </p:cNvPr>
          <p:cNvSpPr/>
          <p:nvPr/>
        </p:nvSpPr>
        <p:spPr>
          <a:xfrm>
            <a:off x="671435" y="761382"/>
            <a:ext cx="2962868" cy="2430202"/>
          </a:xfrm>
          <a:prstGeom prst="hexagon">
            <a:avLst/>
          </a:prstGeom>
          <a:solidFill>
            <a:srgbClr val="EEC33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Beehive outline">
            <a:extLst>
              <a:ext uri="{FF2B5EF4-FFF2-40B4-BE49-F238E27FC236}">
                <a16:creationId xmlns:a16="http://schemas.microsoft.com/office/drawing/2014/main" id="{09AB4148-2799-4580-B7DB-145D8821BD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27641" y="1682802"/>
            <a:ext cx="1236501" cy="1627168"/>
          </a:xfrm>
          <a:prstGeom prst="rect">
            <a:avLst/>
          </a:prstGeom>
        </p:spPr>
      </p:pic>
      <p:pic>
        <p:nvPicPr>
          <p:cNvPr id="35" name="Graphic 34" descr="Flowers in pot outline">
            <a:extLst>
              <a:ext uri="{FF2B5EF4-FFF2-40B4-BE49-F238E27FC236}">
                <a16:creationId xmlns:a16="http://schemas.microsoft.com/office/drawing/2014/main" id="{3A3E40CB-AFBF-4AC7-920C-220D7D1A5A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7920" y="1084581"/>
            <a:ext cx="619940" cy="815807"/>
          </a:xfrm>
          <a:prstGeom prst="rect">
            <a:avLst/>
          </a:prstGeom>
        </p:spPr>
      </p:pic>
      <p:pic>
        <p:nvPicPr>
          <p:cNvPr id="40" name="Graphic 39" descr="Plant outline">
            <a:extLst>
              <a:ext uri="{FF2B5EF4-FFF2-40B4-BE49-F238E27FC236}">
                <a16:creationId xmlns:a16="http://schemas.microsoft.com/office/drawing/2014/main" id="{BD796AA4-81B5-4BAD-B6F9-19944A6DA9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382435" y="1166086"/>
            <a:ext cx="914400" cy="914401"/>
          </a:xfrm>
          <a:prstGeom prst="rect">
            <a:avLst/>
          </a:prstGeom>
        </p:spPr>
      </p:pic>
      <p:sp>
        <p:nvSpPr>
          <p:cNvPr id="13" name="Freeform: Shape 12">
            <a:extLst>
              <a:ext uri="{FF2B5EF4-FFF2-40B4-BE49-F238E27FC236}">
                <a16:creationId xmlns:a16="http://schemas.microsoft.com/office/drawing/2014/main" id="{884BFEDE-110E-48CF-98E0-B9DEDABB36C8}"/>
              </a:ext>
            </a:extLst>
          </p:cNvPr>
          <p:cNvSpPr/>
          <p:nvPr/>
        </p:nvSpPr>
        <p:spPr>
          <a:xfrm>
            <a:off x="4261282" y="1082951"/>
            <a:ext cx="3109510" cy="1722393"/>
          </a:xfrm>
          <a:custGeom>
            <a:avLst/>
            <a:gdLst>
              <a:gd name="connsiteX0" fmla="*/ 0 w 3109510"/>
              <a:gd name="connsiteY0" fmla="*/ 1722393 h 1722393"/>
              <a:gd name="connsiteX1" fmla="*/ 914400 w 3109510"/>
              <a:gd name="connsiteY1" fmla="*/ 790237 h 1722393"/>
              <a:gd name="connsiteX2" fmla="*/ 1890943 w 3109510"/>
              <a:gd name="connsiteY2" fmla="*/ 1518206 h 1722393"/>
              <a:gd name="connsiteX3" fmla="*/ 3107184 w 3109510"/>
              <a:gd name="connsiteY3" fmla="*/ 1136466 h 1722393"/>
              <a:gd name="connsiteX4" fmla="*/ 2201662 w 3109510"/>
              <a:gd name="connsiteY4" fmla="*/ 621562 h 1722393"/>
              <a:gd name="connsiteX5" fmla="*/ 2334827 w 3109510"/>
              <a:gd name="connsiteY5" fmla="*/ 9002 h 1722393"/>
              <a:gd name="connsiteX6" fmla="*/ 2734322 w 3109510"/>
              <a:gd name="connsiteY6" fmla="*/ 239822 h 1722393"/>
              <a:gd name="connsiteX7" fmla="*/ 2734322 w 3109510"/>
              <a:gd name="connsiteY7" fmla="*/ 239822 h 1722393"/>
              <a:gd name="connsiteX8" fmla="*/ 2769833 w 3109510"/>
              <a:gd name="connsiteY8" fmla="*/ 239822 h 17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9510" h="1722393">
                <a:moveTo>
                  <a:pt x="0" y="1722393"/>
                </a:moveTo>
                <a:cubicBezTo>
                  <a:pt x="299621" y="1273330"/>
                  <a:pt x="599243" y="824268"/>
                  <a:pt x="914400" y="790237"/>
                </a:cubicBezTo>
                <a:cubicBezTo>
                  <a:pt x="1229557" y="756206"/>
                  <a:pt x="1525479" y="1460501"/>
                  <a:pt x="1890943" y="1518206"/>
                </a:cubicBezTo>
                <a:cubicBezTo>
                  <a:pt x="2256407" y="1575911"/>
                  <a:pt x="3055398" y="1285907"/>
                  <a:pt x="3107184" y="1136466"/>
                </a:cubicBezTo>
                <a:cubicBezTo>
                  <a:pt x="3158970" y="987025"/>
                  <a:pt x="2330388" y="809473"/>
                  <a:pt x="2201662" y="621562"/>
                </a:cubicBezTo>
                <a:cubicBezTo>
                  <a:pt x="2072936" y="433651"/>
                  <a:pt x="2246050" y="72625"/>
                  <a:pt x="2334827" y="9002"/>
                </a:cubicBezTo>
                <a:cubicBezTo>
                  <a:pt x="2423604" y="-54621"/>
                  <a:pt x="2734322" y="239822"/>
                  <a:pt x="2734322" y="239822"/>
                </a:cubicBezTo>
                <a:lnTo>
                  <a:pt x="2734322" y="239822"/>
                </a:lnTo>
                <a:lnTo>
                  <a:pt x="2769833" y="239822"/>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3" name="Graphic 42" descr="Bee outline">
            <a:extLst>
              <a:ext uri="{FF2B5EF4-FFF2-40B4-BE49-F238E27FC236}">
                <a16:creationId xmlns:a16="http://schemas.microsoft.com/office/drawing/2014/main" id="{4798B49E-204F-46C4-920A-CF5EAD1FF5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334056" y="1757845"/>
            <a:ext cx="569086" cy="432455"/>
          </a:xfrm>
          <a:prstGeom prst="rect">
            <a:avLst/>
          </a:prstGeom>
        </p:spPr>
      </p:pic>
      <p:sp>
        <p:nvSpPr>
          <p:cNvPr id="44" name="Freeform: Shape 43">
            <a:extLst>
              <a:ext uri="{FF2B5EF4-FFF2-40B4-BE49-F238E27FC236}">
                <a16:creationId xmlns:a16="http://schemas.microsoft.com/office/drawing/2014/main" id="{6A79889E-84DB-4B01-A290-72E878E45893}"/>
              </a:ext>
            </a:extLst>
          </p:cNvPr>
          <p:cNvSpPr/>
          <p:nvPr/>
        </p:nvSpPr>
        <p:spPr>
          <a:xfrm rot="107475">
            <a:off x="1572893" y="914406"/>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A28AD6-25BD-459E-BB0C-734749988B30}"/>
              </a:ext>
            </a:extLst>
          </p:cNvPr>
          <p:cNvSpPr txBox="1"/>
          <p:nvPr/>
        </p:nvSpPr>
        <p:spPr>
          <a:xfrm rot="107475">
            <a:off x="1170720" y="1461366"/>
            <a:ext cx="720649" cy="369332"/>
          </a:xfrm>
          <a:prstGeom prst="rect">
            <a:avLst/>
          </a:prstGeom>
          <a:noFill/>
        </p:spPr>
        <p:txBody>
          <a:bodyPr wrap="square" rtlCol="0">
            <a:spAutoFit/>
          </a:bodyPr>
          <a:lstStyle/>
          <a:p>
            <a:r>
              <a:rPr lang="en-US" b="1" dirty="0"/>
              <a:t>X10</a:t>
            </a:r>
            <a:endParaRPr lang="en-GB" b="1" dirty="0"/>
          </a:p>
        </p:txBody>
      </p:sp>
      <p:pic>
        <p:nvPicPr>
          <p:cNvPr id="46" name="Graphic 45" descr="Bee outline">
            <a:extLst>
              <a:ext uri="{FF2B5EF4-FFF2-40B4-BE49-F238E27FC236}">
                <a16:creationId xmlns:a16="http://schemas.microsoft.com/office/drawing/2014/main" id="{661B9E51-4CDE-420C-9D6D-EBC6A5EA63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181271" y="2499200"/>
            <a:ext cx="544088" cy="544088"/>
          </a:xfrm>
          <a:prstGeom prst="rect">
            <a:avLst/>
          </a:prstGeom>
        </p:spPr>
      </p:pic>
      <p:sp>
        <p:nvSpPr>
          <p:cNvPr id="47" name="Freeform: Shape 46">
            <a:extLst>
              <a:ext uri="{FF2B5EF4-FFF2-40B4-BE49-F238E27FC236}">
                <a16:creationId xmlns:a16="http://schemas.microsoft.com/office/drawing/2014/main" id="{3DC10980-762E-4F6B-BB33-FD5506E8A664}"/>
              </a:ext>
            </a:extLst>
          </p:cNvPr>
          <p:cNvSpPr/>
          <p:nvPr/>
        </p:nvSpPr>
        <p:spPr>
          <a:xfrm>
            <a:off x="2359444" y="1737779"/>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EF9F84E5-FD67-4776-BAFE-BAC85D8C6F23}"/>
              </a:ext>
            </a:extLst>
          </p:cNvPr>
          <p:cNvSpPr txBox="1"/>
          <p:nvPr/>
        </p:nvSpPr>
        <p:spPr>
          <a:xfrm>
            <a:off x="2633254" y="2152308"/>
            <a:ext cx="720649" cy="369332"/>
          </a:xfrm>
          <a:prstGeom prst="rect">
            <a:avLst/>
          </a:prstGeom>
          <a:noFill/>
        </p:spPr>
        <p:txBody>
          <a:bodyPr wrap="square" rtlCol="0">
            <a:spAutoFit/>
          </a:bodyPr>
          <a:lstStyle/>
          <a:p>
            <a:r>
              <a:rPr lang="en-US" b="1" dirty="0"/>
              <a:t>X3</a:t>
            </a:r>
            <a:endParaRPr lang="en-GB" b="1" dirty="0"/>
          </a:p>
        </p:txBody>
      </p:sp>
      <p:sp>
        <p:nvSpPr>
          <p:cNvPr id="15" name="Freeform: Shape 14">
            <a:extLst>
              <a:ext uri="{FF2B5EF4-FFF2-40B4-BE49-F238E27FC236}">
                <a16:creationId xmlns:a16="http://schemas.microsoft.com/office/drawing/2014/main" id="{A3771527-E564-4BD7-B209-143E1AAF24A2}"/>
              </a:ext>
            </a:extLst>
          </p:cNvPr>
          <p:cNvSpPr/>
          <p:nvPr/>
        </p:nvSpPr>
        <p:spPr>
          <a:xfrm>
            <a:off x="4287915" y="905241"/>
            <a:ext cx="6445188" cy="2126759"/>
          </a:xfrm>
          <a:custGeom>
            <a:avLst/>
            <a:gdLst>
              <a:gd name="connsiteX0" fmla="*/ 0 w 6445188"/>
              <a:gd name="connsiteY0" fmla="*/ 1953369 h 2126759"/>
              <a:gd name="connsiteX1" fmla="*/ 1615735 w 6445188"/>
              <a:gd name="connsiteY1" fmla="*/ 1829081 h 2126759"/>
              <a:gd name="connsiteX2" fmla="*/ 3045040 w 6445188"/>
              <a:gd name="connsiteY2" fmla="*/ 2104289 h 2126759"/>
              <a:gd name="connsiteX3" fmla="*/ 3604334 w 6445188"/>
              <a:gd name="connsiteY3" fmla="*/ 1136623 h 2126759"/>
              <a:gd name="connsiteX4" fmla="*/ 4101483 w 6445188"/>
              <a:gd name="connsiteY4" fmla="*/ 1580507 h 2126759"/>
              <a:gd name="connsiteX5" fmla="*/ 4518734 w 6445188"/>
              <a:gd name="connsiteY5" fmla="*/ 1811326 h 2126759"/>
              <a:gd name="connsiteX6" fmla="*/ 4838330 w 6445188"/>
              <a:gd name="connsiteY6" fmla="*/ 648351 h 2126759"/>
              <a:gd name="connsiteX7" fmla="*/ 5823751 w 6445188"/>
              <a:gd name="connsiteY7" fmla="*/ 281 h 2126759"/>
              <a:gd name="connsiteX8" fmla="*/ 6445188 w 6445188"/>
              <a:gd name="connsiteY8" fmla="*/ 559575 h 2126759"/>
              <a:gd name="connsiteX9" fmla="*/ 6445188 w 6445188"/>
              <a:gd name="connsiteY9" fmla="*/ 559575 h 212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5188" h="2126759">
                <a:moveTo>
                  <a:pt x="0" y="1953369"/>
                </a:moveTo>
                <a:cubicBezTo>
                  <a:pt x="554114" y="1878648"/>
                  <a:pt x="1108228" y="1803928"/>
                  <a:pt x="1615735" y="1829081"/>
                </a:cubicBezTo>
                <a:cubicBezTo>
                  <a:pt x="2123242" y="1854234"/>
                  <a:pt x="2713607" y="2219699"/>
                  <a:pt x="3045040" y="2104289"/>
                </a:cubicBezTo>
                <a:cubicBezTo>
                  <a:pt x="3376473" y="1988879"/>
                  <a:pt x="3428260" y="1223920"/>
                  <a:pt x="3604334" y="1136623"/>
                </a:cubicBezTo>
                <a:cubicBezTo>
                  <a:pt x="3780408" y="1049326"/>
                  <a:pt x="3949083" y="1468057"/>
                  <a:pt x="4101483" y="1580507"/>
                </a:cubicBezTo>
                <a:cubicBezTo>
                  <a:pt x="4253883" y="1692957"/>
                  <a:pt x="4395926" y="1966685"/>
                  <a:pt x="4518734" y="1811326"/>
                </a:cubicBezTo>
                <a:cubicBezTo>
                  <a:pt x="4641542" y="1655967"/>
                  <a:pt x="4620827" y="950192"/>
                  <a:pt x="4838330" y="648351"/>
                </a:cubicBezTo>
                <a:cubicBezTo>
                  <a:pt x="5055833" y="346510"/>
                  <a:pt x="5555941" y="15077"/>
                  <a:pt x="5823751" y="281"/>
                </a:cubicBezTo>
                <a:cubicBezTo>
                  <a:pt x="6091561" y="-14515"/>
                  <a:pt x="6445188" y="559575"/>
                  <a:pt x="6445188" y="559575"/>
                </a:cubicBezTo>
                <a:lnTo>
                  <a:pt x="6445188" y="559575"/>
                </a:lnTo>
              </a:path>
            </a:pathLst>
          </a:custGeom>
          <a:ln>
            <a:solidFill>
              <a:srgbClr val="FF0000"/>
            </a:solidFill>
            <a:prstDash val="dash"/>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sp>
        <p:nvSpPr>
          <p:cNvPr id="52" name="Hexagon 51">
            <a:extLst>
              <a:ext uri="{FF2B5EF4-FFF2-40B4-BE49-F238E27FC236}">
                <a16:creationId xmlns:a16="http://schemas.microsoft.com/office/drawing/2014/main" id="{F563D775-5083-453B-906F-4570C8CF8C5B}"/>
              </a:ext>
            </a:extLst>
          </p:cNvPr>
          <p:cNvSpPr/>
          <p:nvPr/>
        </p:nvSpPr>
        <p:spPr>
          <a:xfrm>
            <a:off x="564773" y="3668908"/>
            <a:ext cx="2962868" cy="2430202"/>
          </a:xfrm>
          <a:prstGeom prst="hexagon">
            <a:avLst/>
          </a:prstGeom>
          <a:solidFill>
            <a:srgbClr val="EEC33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4" name="Graphic 53" descr="Beehive outline">
            <a:extLst>
              <a:ext uri="{FF2B5EF4-FFF2-40B4-BE49-F238E27FC236}">
                <a16:creationId xmlns:a16="http://schemas.microsoft.com/office/drawing/2014/main" id="{439D8552-C0F0-4F66-86C1-F30663A68F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992" y="4525473"/>
            <a:ext cx="1236501" cy="1627168"/>
          </a:xfrm>
          <a:prstGeom prst="rect">
            <a:avLst/>
          </a:prstGeom>
        </p:spPr>
      </p:pic>
      <p:pic>
        <p:nvPicPr>
          <p:cNvPr id="57" name="Graphic 56" descr="Flowers in pot outline">
            <a:extLst>
              <a:ext uri="{FF2B5EF4-FFF2-40B4-BE49-F238E27FC236}">
                <a16:creationId xmlns:a16="http://schemas.microsoft.com/office/drawing/2014/main" id="{1C07B8D4-1972-4D28-9A29-8EAA3ADBFE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5271" y="3927252"/>
            <a:ext cx="619940" cy="815807"/>
          </a:xfrm>
          <a:prstGeom prst="rect">
            <a:avLst/>
          </a:prstGeom>
        </p:spPr>
      </p:pic>
      <p:pic>
        <p:nvPicPr>
          <p:cNvPr id="58" name="Graphic 57" descr="Plant outline">
            <a:extLst>
              <a:ext uri="{FF2B5EF4-FFF2-40B4-BE49-F238E27FC236}">
                <a16:creationId xmlns:a16="http://schemas.microsoft.com/office/drawing/2014/main" id="{9FE3AA21-E6FC-4231-97F9-30652298EF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99786" y="4008757"/>
            <a:ext cx="914400" cy="914401"/>
          </a:xfrm>
          <a:prstGeom prst="rect">
            <a:avLst/>
          </a:prstGeom>
        </p:spPr>
      </p:pic>
      <p:sp>
        <p:nvSpPr>
          <p:cNvPr id="59" name="Freeform: Shape 58">
            <a:extLst>
              <a:ext uri="{FF2B5EF4-FFF2-40B4-BE49-F238E27FC236}">
                <a16:creationId xmlns:a16="http://schemas.microsoft.com/office/drawing/2014/main" id="{049BD56E-1167-4618-86C6-CC1ED0AD54FA}"/>
              </a:ext>
            </a:extLst>
          </p:cNvPr>
          <p:cNvSpPr/>
          <p:nvPr/>
        </p:nvSpPr>
        <p:spPr>
          <a:xfrm>
            <a:off x="4178633" y="3925622"/>
            <a:ext cx="3109510" cy="1722393"/>
          </a:xfrm>
          <a:custGeom>
            <a:avLst/>
            <a:gdLst>
              <a:gd name="connsiteX0" fmla="*/ 0 w 3109510"/>
              <a:gd name="connsiteY0" fmla="*/ 1722393 h 1722393"/>
              <a:gd name="connsiteX1" fmla="*/ 914400 w 3109510"/>
              <a:gd name="connsiteY1" fmla="*/ 790237 h 1722393"/>
              <a:gd name="connsiteX2" fmla="*/ 1890943 w 3109510"/>
              <a:gd name="connsiteY2" fmla="*/ 1518206 h 1722393"/>
              <a:gd name="connsiteX3" fmla="*/ 3107184 w 3109510"/>
              <a:gd name="connsiteY3" fmla="*/ 1136466 h 1722393"/>
              <a:gd name="connsiteX4" fmla="*/ 2201662 w 3109510"/>
              <a:gd name="connsiteY4" fmla="*/ 621562 h 1722393"/>
              <a:gd name="connsiteX5" fmla="*/ 2334827 w 3109510"/>
              <a:gd name="connsiteY5" fmla="*/ 9002 h 1722393"/>
              <a:gd name="connsiteX6" fmla="*/ 2734322 w 3109510"/>
              <a:gd name="connsiteY6" fmla="*/ 239822 h 1722393"/>
              <a:gd name="connsiteX7" fmla="*/ 2734322 w 3109510"/>
              <a:gd name="connsiteY7" fmla="*/ 239822 h 1722393"/>
              <a:gd name="connsiteX8" fmla="*/ 2769833 w 3109510"/>
              <a:gd name="connsiteY8" fmla="*/ 239822 h 17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9510" h="1722393">
                <a:moveTo>
                  <a:pt x="0" y="1722393"/>
                </a:moveTo>
                <a:cubicBezTo>
                  <a:pt x="299621" y="1273330"/>
                  <a:pt x="599243" y="824268"/>
                  <a:pt x="914400" y="790237"/>
                </a:cubicBezTo>
                <a:cubicBezTo>
                  <a:pt x="1229557" y="756206"/>
                  <a:pt x="1525479" y="1460501"/>
                  <a:pt x="1890943" y="1518206"/>
                </a:cubicBezTo>
                <a:cubicBezTo>
                  <a:pt x="2256407" y="1575911"/>
                  <a:pt x="3055398" y="1285907"/>
                  <a:pt x="3107184" y="1136466"/>
                </a:cubicBezTo>
                <a:cubicBezTo>
                  <a:pt x="3158970" y="987025"/>
                  <a:pt x="2330388" y="809473"/>
                  <a:pt x="2201662" y="621562"/>
                </a:cubicBezTo>
                <a:cubicBezTo>
                  <a:pt x="2072936" y="433651"/>
                  <a:pt x="2246050" y="72625"/>
                  <a:pt x="2334827" y="9002"/>
                </a:cubicBezTo>
                <a:cubicBezTo>
                  <a:pt x="2423604" y="-54621"/>
                  <a:pt x="2734322" y="239822"/>
                  <a:pt x="2734322" y="239822"/>
                </a:cubicBezTo>
                <a:lnTo>
                  <a:pt x="2734322" y="239822"/>
                </a:lnTo>
                <a:lnTo>
                  <a:pt x="2769833" y="239822"/>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Freeform: Shape 59">
            <a:extLst>
              <a:ext uri="{FF2B5EF4-FFF2-40B4-BE49-F238E27FC236}">
                <a16:creationId xmlns:a16="http://schemas.microsoft.com/office/drawing/2014/main" id="{087F80E0-0E45-4464-B926-91EA240F2243}"/>
              </a:ext>
            </a:extLst>
          </p:cNvPr>
          <p:cNvSpPr/>
          <p:nvPr/>
        </p:nvSpPr>
        <p:spPr>
          <a:xfrm>
            <a:off x="4205266" y="3747912"/>
            <a:ext cx="6445188" cy="2126759"/>
          </a:xfrm>
          <a:custGeom>
            <a:avLst/>
            <a:gdLst>
              <a:gd name="connsiteX0" fmla="*/ 0 w 6445188"/>
              <a:gd name="connsiteY0" fmla="*/ 1953369 h 2126759"/>
              <a:gd name="connsiteX1" fmla="*/ 1615735 w 6445188"/>
              <a:gd name="connsiteY1" fmla="*/ 1829081 h 2126759"/>
              <a:gd name="connsiteX2" fmla="*/ 3045040 w 6445188"/>
              <a:gd name="connsiteY2" fmla="*/ 2104289 h 2126759"/>
              <a:gd name="connsiteX3" fmla="*/ 3604334 w 6445188"/>
              <a:gd name="connsiteY3" fmla="*/ 1136623 h 2126759"/>
              <a:gd name="connsiteX4" fmla="*/ 4101483 w 6445188"/>
              <a:gd name="connsiteY4" fmla="*/ 1580507 h 2126759"/>
              <a:gd name="connsiteX5" fmla="*/ 4518734 w 6445188"/>
              <a:gd name="connsiteY5" fmla="*/ 1811326 h 2126759"/>
              <a:gd name="connsiteX6" fmla="*/ 4838330 w 6445188"/>
              <a:gd name="connsiteY6" fmla="*/ 648351 h 2126759"/>
              <a:gd name="connsiteX7" fmla="*/ 5823751 w 6445188"/>
              <a:gd name="connsiteY7" fmla="*/ 281 h 2126759"/>
              <a:gd name="connsiteX8" fmla="*/ 6445188 w 6445188"/>
              <a:gd name="connsiteY8" fmla="*/ 559575 h 2126759"/>
              <a:gd name="connsiteX9" fmla="*/ 6445188 w 6445188"/>
              <a:gd name="connsiteY9" fmla="*/ 559575 h 212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5188" h="2126759">
                <a:moveTo>
                  <a:pt x="0" y="1953369"/>
                </a:moveTo>
                <a:cubicBezTo>
                  <a:pt x="554114" y="1878648"/>
                  <a:pt x="1108228" y="1803928"/>
                  <a:pt x="1615735" y="1829081"/>
                </a:cubicBezTo>
                <a:cubicBezTo>
                  <a:pt x="2123242" y="1854234"/>
                  <a:pt x="2713607" y="2219699"/>
                  <a:pt x="3045040" y="2104289"/>
                </a:cubicBezTo>
                <a:cubicBezTo>
                  <a:pt x="3376473" y="1988879"/>
                  <a:pt x="3428260" y="1223920"/>
                  <a:pt x="3604334" y="1136623"/>
                </a:cubicBezTo>
                <a:cubicBezTo>
                  <a:pt x="3780408" y="1049326"/>
                  <a:pt x="3949083" y="1468057"/>
                  <a:pt x="4101483" y="1580507"/>
                </a:cubicBezTo>
                <a:cubicBezTo>
                  <a:pt x="4253883" y="1692957"/>
                  <a:pt x="4395926" y="1966685"/>
                  <a:pt x="4518734" y="1811326"/>
                </a:cubicBezTo>
                <a:cubicBezTo>
                  <a:pt x="4641542" y="1655967"/>
                  <a:pt x="4620827" y="950192"/>
                  <a:pt x="4838330" y="648351"/>
                </a:cubicBezTo>
                <a:cubicBezTo>
                  <a:pt x="5055833" y="346510"/>
                  <a:pt x="5555941" y="15077"/>
                  <a:pt x="5823751" y="281"/>
                </a:cubicBezTo>
                <a:cubicBezTo>
                  <a:pt x="6091561" y="-14515"/>
                  <a:pt x="6445188" y="559575"/>
                  <a:pt x="6445188" y="559575"/>
                </a:cubicBezTo>
                <a:lnTo>
                  <a:pt x="6445188" y="559575"/>
                </a:lnTo>
              </a:path>
            </a:pathLst>
          </a:custGeom>
          <a:ln>
            <a:solidFill>
              <a:srgbClr val="FF0000"/>
            </a:solidFill>
            <a:prstDash val="dash"/>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7454C263-0C68-45D6-A628-B644F9E71512}"/>
              </a:ext>
            </a:extLst>
          </p:cNvPr>
          <p:cNvCxnSpPr>
            <a:cxnSpLocks/>
          </p:cNvCxnSpPr>
          <p:nvPr/>
        </p:nvCxnSpPr>
        <p:spPr>
          <a:xfrm>
            <a:off x="581528" y="3376936"/>
            <a:ext cx="11101486" cy="125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FBB99A40-80D0-4838-A549-A0F51E77E894}"/>
              </a:ext>
            </a:extLst>
          </p:cNvPr>
          <p:cNvGrpSpPr/>
          <p:nvPr/>
        </p:nvGrpSpPr>
        <p:grpSpPr>
          <a:xfrm>
            <a:off x="858448" y="4007104"/>
            <a:ext cx="651149" cy="730863"/>
            <a:chOff x="1027619" y="3961420"/>
            <a:chExt cx="860510" cy="1136758"/>
          </a:xfrm>
        </p:grpSpPr>
        <p:pic>
          <p:nvPicPr>
            <p:cNvPr id="64" name="Graphic 63" descr="Bee outline">
              <a:extLst>
                <a:ext uri="{FF2B5EF4-FFF2-40B4-BE49-F238E27FC236}">
                  <a16:creationId xmlns:a16="http://schemas.microsoft.com/office/drawing/2014/main" id="{7B07ECC8-FB41-485B-80F0-BB5A1584AA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27619" y="4647669"/>
              <a:ext cx="569086" cy="432455"/>
            </a:xfrm>
            <a:prstGeom prst="rect">
              <a:avLst/>
            </a:prstGeom>
          </p:spPr>
        </p:pic>
        <p:sp>
          <p:nvSpPr>
            <p:cNvPr id="65" name="Freeform: Shape 64">
              <a:extLst>
                <a:ext uri="{FF2B5EF4-FFF2-40B4-BE49-F238E27FC236}">
                  <a16:creationId xmlns:a16="http://schemas.microsoft.com/office/drawing/2014/main" id="{D740F747-CF05-4957-B933-65E902A2D808}"/>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AC5F3AE6-B88E-436F-91F7-7DA69C122689}"/>
              </a:ext>
            </a:extLst>
          </p:cNvPr>
          <p:cNvGrpSpPr/>
          <p:nvPr/>
        </p:nvGrpSpPr>
        <p:grpSpPr>
          <a:xfrm>
            <a:off x="1589514" y="3731003"/>
            <a:ext cx="599522" cy="730863"/>
            <a:chOff x="1095846" y="3961420"/>
            <a:chExt cx="792283" cy="1136758"/>
          </a:xfrm>
        </p:grpSpPr>
        <p:pic>
          <p:nvPicPr>
            <p:cNvPr id="68" name="Graphic 67" descr="Bee outline">
              <a:extLst>
                <a:ext uri="{FF2B5EF4-FFF2-40B4-BE49-F238E27FC236}">
                  <a16:creationId xmlns:a16="http://schemas.microsoft.com/office/drawing/2014/main" id="{9C908FEA-B96F-4E21-B73F-71E9A764CA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95846" y="4656317"/>
              <a:ext cx="569086" cy="432455"/>
            </a:xfrm>
            <a:prstGeom prst="rect">
              <a:avLst/>
            </a:prstGeom>
          </p:spPr>
        </p:pic>
        <p:sp>
          <p:nvSpPr>
            <p:cNvPr id="69" name="Freeform: Shape 68">
              <a:extLst>
                <a:ext uri="{FF2B5EF4-FFF2-40B4-BE49-F238E27FC236}">
                  <a16:creationId xmlns:a16="http://schemas.microsoft.com/office/drawing/2014/main" id="{0DC5F206-A267-40BB-8969-F7437C2B7554}"/>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B6A7D212-A0D7-4EE7-9716-3A7030958514}"/>
              </a:ext>
            </a:extLst>
          </p:cNvPr>
          <p:cNvGrpSpPr/>
          <p:nvPr/>
        </p:nvGrpSpPr>
        <p:grpSpPr>
          <a:xfrm>
            <a:off x="1560262" y="4605139"/>
            <a:ext cx="623698" cy="730863"/>
            <a:chOff x="1063896" y="3961420"/>
            <a:chExt cx="824233" cy="1136758"/>
          </a:xfrm>
        </p:grpSpPr>
        <p:pic>
          <p:nvPicPr>
            <p:cNvPr id="74" name="Graphic 73" descr="Bee outline">
              <a:extLst>
                <a:ext uri="{FF2B5EF4-FFF2-40B4-BE49-F238E27FC236}">
                  <a16:creationId xmlns:a16="http://schemas.microsoft.com/office/drawing/2014/main" id="{0D82B951-6A36-4153-A2F3-52497316BA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63896" y="4654766"/>
              <a:ext cx="569086" cy="432455"/>
            </a:xfrm>
            <a:prstGeom prst="rect">
              <a:avLst/>
            </a:prstGeom>
          </p:spPr>
        </p:pic>
        <p:sp>
          <p:nvSpPr>
            <p:cNvPr id="75" name="Freeform: Shape 74">
              <a:extLst>
                <a:ext uri="{FF2B5EF4-FFF2-40B4-BE49-F238E27FC236}">
                  <a16:creationId xmlns:a16="http://schemas.microsoft.com/office/drawing/2014/main" id="{91A3E0C4-99BF-4F7E-AC88-EC2F9A5249BA}"/>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DF6D0E6D-FCEC-4447-82D0-3B2C70311EE2}"/>
              </a:ext>
            </a:extLst>
          </p:cNvPr>
          <p:cNvGrpSpPr/>
          <p:nvPr/>
        </p:nvGrpSpPr>
        <p:grpSpPr>
          <a:xfrm>
            <a:off x="2281071" y="4195258"/>
            <a:ext cx="623261" cy="770916"/>
            <a:chOff x="1064474" y="3961420"/>
            <a:chExt cx="823655" cy="1199056"/>
          </a:xfrm>
        </p:grpSpPr>
        <p:pic>
          <p:nvPicPr>
            <p:cNvPr id="77" name="Graphic 76" descr="Bee outline">
              <a:extLst>
                <a:ext uri="{FF2B5EF4-FFF2-40B4-BE49-F238E27FC236}">
                  <a16:creationId xmlns:a16="http://schemas.microsoft.com/office/drawing/2014/main" id="{1EF7442B-A005-4E34-BB40-6D17034648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64474" y="4728021"/>
              <a:ext cx="569086" cy="432455"/>
            </a:xfrm>
            <a:prstGeom prst="rect">
              <a:avLst/>
            </a:prstGeom>
          </p:spPr>
        </p:pic>
        <p:sp>
          <p:nvSpPr>
            <p:cNvPr id="78" name="Freeform: Shape 77">
              <a:extLst>
                <a:ext uri="{FF2B5EF4-FFF2-40B4-BE49-F238E27FC236}">
                  <a16:creationId xmlns:a16="http://schemas.microsoft.com/office/drawing/2014/main" id="{BF7704C9-D719-41A9-AF9F-EE7EC7E7973B}"/>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1" name="Group 80">
            <a:extLst>
              <a:ext uri="{FF2B5EF4-FFF2-40B4-BE49-F238E27FC236}">
                <a16:creationId xmlns:a16="http://schemas.microsoft.com/office/drawing/2014/main" id="{DBE705E0-1FCB-46C1-81BB-E87720EF1E95}"/>
              </a:ext>
            </a:extLst>
          </p:cNvPr>
          <p:cNvGrpSpPr/>
          <p:nvPr/>
        </p:nvGrpSpPr>
        <p:grpSpPr>
          <a:xfrm>
            <a:off x="1023348" y="5071945"/>
            <a:ext cx="493355" cy="857609"/>
            <a:chOff x="2069303" y="5029343"/>
            <a:chExt cx="918044" cy="1314974"/>
          </a:xfrm>
        </p:grpSpPr>
        <p:pic>
          <p:nvPicPr>
            <p:cNvPr id="79" name="Graphic 78" descr="Bee outline">
              <a:extLst>
                <a:ext uri="{FF2B5EF4-FFF2-40B4-BE49-F238E27FC236}">
                  <a16:creationId xmlns:a16="http://schemas.microsoft.com/office/drawing/2014/main" id="{F1A91459-DB33-43F8-9951-4BBBAFF30A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069303" y="5800229"/>
              <a:ext cx="544088" cy="544088"/>
            </a:xfrm>
            <a:prstGeom prst="rect">
              <a:avLst/>
            </a:prstGeom>
          </p:spPr>
        </p:pic>
        <p:sp>
          <p:nvSpPr>
            <p:cNvPr id="80" name="Freeform: Shape 79">
              <a:extLst>
                <a:ext uri="{FF2B5EF4-FFF2-40B4-BE49-F238E27FC236}">
                  <a16:creationId xmlns:a16="http://schemas.microsoft.com/office/drawing/2014/main" id="{58E12CE4-29F1-4664-A80E-B934B0E00918}"/>
                </a:ext>
              </a:extLst>
            </p:cNvPr>
            <p:cNvSpPr/>
            <p:nvPr/>
          </p:nvSpPr>
          <p:spPr>
            <a:xfrm>
              <a:off x="2400082" y="5029343"/>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grpSp>
      <p:grpSp>
        <p:nvGrpSpPr>
          <p:cNvPr id="82" name="Group 81">
            <a:extLst>
              <a:ext uri="{FF2B5EF4-FFF2-40B4-BE49-F238E27FC236}">
                <a16:creationId xmlns:a16="http://schemas.microsoft.com/office/drawing/2014/main" id="{190E6EFA-8477-4144-A163-22B35082929A}"/>
              </a:ext>
            </a:extLst>
          </p:cNvPr>
          <p:cNvGrpSpPr/>
          <p:nvPr/>
        </p:nvGrpSpPr>
        <p:grpSpPr>
          <a:xfrm>
            <a:off x="2508670" y="5259278"/>
            <a:ext cx="453652" cy="782685"/>
            <a:chOff x="2089212" y="4970285"/>
            <a:chExt cx="844164" cy="1200093"/>
          </a:xfrm>
        </p:grpSpPr>
        <p:pic>
          <p:nvPicPr>
            <p:cNvPr id="83" name="Graphic 82" descr="Bee outline">
              <a:extLst>
                <a:ext uri="{FF2B5EF4-FFF2-40B4-BE49-F238E27FC236}">
                  <a16:creationId xmlns:a16="http://schemas.microsoft.com/office/drawing/2014/main" id="{2ED6AF74-EC2F-420B-8574-441D13364F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089212" y="5626290"/>
              <a:ext cx="544088" cy="544088"/>
            </a:xfrm>
            <a:prstGeom prst="rect">
              <a:avLst/>
            </a:prstGeom>
          </p:spPr>
        </p:pic>
        <p:sp>
          <p:nvSpPr>
            <p:cNvPr id="84" name="Freeform: Shape 83">
              <a:extLst>
                <a:ext uri="{FF2B5EF4-FFF2-40B4-BE49-F238E27FC236}">
                  <a16:creationId xmlns:a16="http://schemas.microsoft.com/office/drawing/2014/main" id="{B524DC82-A547-4D55-B396-198D40EDFF94}"/>
                </a:ext>
              </a:extLst>
            </p:cNvPr>
            <p:cNvSpPr/>
            <p:nvPr/>
          </p:nvSpPr>
          <p:spPr>
            <a:xfrm>
              <a:off x="2346111" y="4970285"/>
              <a:ext cx="587265" cy="1136759"/>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5" name="Graphic 84" descr="Bee outline">
            <a:extLst>
              <a:ext uri="{FF2B5EF4-FFF2-40B4-BE49-F238E27FC236}">
                <a16:creationId xmlns:a16="http://schemas.microsoft.com/office/drawing/2014/main" id="{95F2F763-A99B-4590-B091-A06C3E342E4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8961176">
            <a:off x="1775822" y="5339036"/>
            <a:ext cx="430628" cy="278041"/>
          </a:xfrm>
          <a:prstGeom prst="rect">
            <a:avLst/>
          </a:prstGeom>
        </p:spPr>
      </p:pic>
      <p:pic>
        <p:nvPicPr>
          <p:cNvPr id="86" name="Graphic 85" descr="Bee outline">
            <a:extLst>
              <a:ext uri="{FF2B5EF4-FFF2-40B4-BE49-F238E27FC236}">
                <a16:creationId xmlns:a16="http://schemas.microsoft.com/office/drawing/2014/main" id="{1B24495B-736B-4ADF-B83E-399744EE0E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8572396">
            <a:off x="879562" y="5360370"/>
            <a:ext cx="430628" cy="278041"/>
          </a:xfrm>
          <a:prstGeom prst="rect">
            <a:avLst/>
          </a:prstGeom>
        </p:spPr>
      </p:pic>
      <p:pic>
        <p:nvPicPr>
          <p:cNvPr id="87" name="Graphic 86" descr="Bee outline">
            <a:extLst>
              <a:ext uri="{FF2B5EF4-FFF2-40B4-BE49-F238E27FC236}">
                <a16:creationId xmlns:a16="http://schemas.microsoft.com/office/drawing/2014/main" id="{1B1957EB-971C-4627-93EB-06484A3EBF8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4760629">
            <a:off x="1947408" y="3954790"/>
            <a:ext cx="430628" cy="278041"/>
          </a:xfrm>
          <a:prstGeom prst="rect">
            <a:avLst/>
          </a:prstGeom>
        </p:spPr>
      </p:pic>
      <p:pic>
        <p:nvPicPr>
          <p:cNvPr id="88" name="Graphic 87" descr="Bee outline">
            <a:extLst>
              <a:ext uri="{FF2B5EF4-FFF2-40B4-BE49-F238E27FC236}">
                <a16:creationId xmlns:a16="http://schemas.microsoft.com/office/drawing/2014/main" id="{F4918CC7-3585-4053-8F94-C4120DA84DA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8961176">
            <a:off x="1174135" y="4755298"/>
            <a:ext cx="430628" cy="278041"/>
          </a:xfrm>
          <a:prstGeom prst="rect">
            <a:avLst/>
          </a:prstGeom>
        </p:spPr>
      </p:pic>
      <p:pic>
        <p:nvPicPr>
          <p:cNvPr id="89" name="Graphic 88" descr="Bee outline">
            <a:extLst>
              <a:ext uri="{FF2B5EF4-FFF2-40B4-BE49-F238E27FC236}">
                <a16:creationId xmlns:a16="http://schemas.microsoft.com/office/drawing/2014/main" id="{7B832BFC-F185-40B0-9F96-AE494521221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8961176">
            <a:off x="2533798" y="4940716"/>
            <a:ext cx="430628" cy="278041"/>
          </a:xfrm>
          <a:prstGeom prst="rect">
            <a:avLst/>
          </a:prstGeom>
        </p:spPr>
      </p:pic>
      <p:pic>
        <p:nvPicPr>
          <p:cNvPr id="90" name="Graphic 89" descr="Bee outline">
            <a:extLst>
              <a:ext uri="{FF2B5EF4-FFF2-40B4-BE49-F238E27FC236}">
                <a16:creationId xmlns:a16="http://schemas.microsoft.com/office/drawing/2014/main" id="{1DBE4B5B-E9AC-4173-9493-FD818965D1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4562226" y="4733554"/>
            <a:ext cx="430628" cy="278041"/>
          </a:xfrm>
          <a:prstGeom prst="rect">
            <a:avLst/>
          </a:prstGeom>
        </p:spPr>
      </p:pic>
      <p:pic>
        <p:nvPicPr>
          <p:cNvPr id="91" name="Graphic 90" descr="Bee outline">
            <a:extLst>
              <a:ext uri="{FF2B5EF4-FFF2-40B4-BE49-F238E27FC236}">
                <a16:creationId xmlns:a16="http://schemas.microsoft.com/office/drawing/2014/main" id="{AAF04E88-6412-4EF2-8E45-724E6ACA5D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6118800" y="4166091"/>
            <a:ext cx="430628" cy="278041"/>
          </a:xfrm>
          <a:prstGeom prst="rect">
            <a:avLst/>
          </a:prstGeom>
        </p:spPr>
      </p:pic>
      <p:pic>
        <p:nvPicPr>
          <p:cNvPr id="92" name="Graphic 91" descr="Bee outline">
            <a:extLst>
              <a:ext uri="{FF2B5EF4-FFF2-40B4-BE49-F238E27FC236}">
                <a16:creationId xmlns:a16="http://schemas.microsoft.com/office/drawing/2014/main" id="{B7F71A35-BB63-464E-A192-066751C9F0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4629582">
            <a:off x="6296808" y="5239187"/>
            <a:ext cx="430628" cy="278041"/>
          </a:xfrm>
          <a:prstGeom prst="rect">
            <a:avLst/>
          </a:prstGeom>
        </p:spPr>
      </p:pic>
      <p:pic>
        <p:nvPicPr>
          <p:cNvPr id="93" name="Graphic 92" descr="Bee outline">
            <a:extLst>
              <a:ext uri="{FF2B5EF4-FFF2-40B4-BE49-F238E27FC236}">
                <a16:creationId xmlns:a16="http://schemas.microsoft.com/office/drawing/2014/main" id="{A62C8322-1C3B-4643-8193-B61A0FE0A1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403342">
            <a:off x="5366287" y="4917949"/>
            <a:ext cx="430628" cy="278041"/>
          </a:xfrm>
          <a:prstGeom prst="rect">
            <a:avLst/>
          </a:prstGeom>
        </p:spPr>
      </p:pic>
      <p:pic>
        <p:nvPicPr>
          <p:cNvPr id="94" name="Graphic 93" descr="Bee outline">
            <a:extLst>
              <a:ext uri="{FF2B5EF4-FFF2-40B4-BE49-F238E27FC236}">
                <a16:creationId xmlns:a16="http://schemas.microsoft.com/office/drawing/2014/main" id="{6B2BDEE2-007C-4298-BAA0-8455D88BA5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64983">
            <a:off x="6779903" y="4715633"/>
            <a:ext cx="430628" cy="278041"/>
          </a:xfrm>
          <a:prstGeom prst="rect">
            <a:avLst/>
          </a:prstGeom>
        </p:spPr>
      </p:pic>
      <p:pic>
        <p:nvPicPr>
          <p:cNvPr id="95" name="Graphic 94" descr="Bee outline">
            <a:extLst>
              <a:ext uri="{FF2B5EF4-FFF2-40B4-BE49-F238E27FC236}">
                <a16:creationId xmlns:a16="http://schemas.microsoft.com/office/drawing/2014/main" id="{9D90319F-1082-4B57-B955-51FD756132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769843" y="4440635"/>
            <a:ext cx="292392" cy="354847"/>
          </a:xfrm>
          <a:prstGeom prst="rect">
            <a:avLst/>
          </a:prstGeom>
        </p:spPr>
      </p:pic>
      <p:pic>
        <p:nvPicPr>
          <p:cNvPr id="96" name="Graphic 95" descr="Bee outline">
            <a:extLst>
              <a:ext uri="{FF2B5EF4-FFF2-40B4-BE49-F238E27FC236}">
                <a16:creationId xmlns:a16="http://schemas.microsoft.com/office/drawing/2014/main" id="{6AD0FC9B-F65E-4B22-BD99-24379AAF9B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rot="4381596">
            <a:off x="6971694" y="5697248"/>
            <a:ext cx="292392" cy="354847"/>
          </a:xfrm>
          <a:prstGeom prst="rect">
            <a:avLst/>
          </a:prstGeom>
        </p:spPr>
      </p:pic>
      <p:pic>
        <p:nvPicPr>
          <p:cNvPr id="97" name="Graphic 96" descr="Bee outline">
            <a:extLst>
              <a:ext uri="{FF2B5EF4-FFF2-40B4-BE49-F238E27FC236}">
                <a16:creationId xmlns:a16="http://schemas.microsoft.com/office/drawing/2014/main" id="{CD9C7A07-7283-4DCA-BBA5-E26CF4C8D6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6275579" y="892855"/>
            <a:ext cx="569086" cy="432455"/>
          </a:xfrm>
          <a:prstGeom prst="rect">
            <a:avLst/>
          </a:prstGeom>
        </p:spPr>
      </p:pic>
      <p:pic>
        <p:nvPicPr>
          <p:cNvPr id="98" name="Graphic 97" descr="Bee outline">
            <a:extLst>
              <a:ext uri="{FF2B5EF4-FFF2-40B4-BE49-F238E27FC236}">
                <a16:creationId xmlns:a16="http://schemas.microsoft.com/office/drawing/2014/main" id="{A6818A83-6500-4567-BB03-5180D82D77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rot="8236906">
            <a:off x="10310334" y="917359"/>
            <a:ext cx="544088" cy="544088"/>
          </a:xfrm>
          <a:prstGeom prst="rect">
            <a:avLst/>
          </a:prstGeom>
        </p:spPr>
      </p:pic>
      <p:pic>
        <p:nvPicPr>
          <p:cNvPr id="99" name="Graphic 98" descr="Bee outline">
            <a:extLst>
              <a:ext uri="{FF2B5EF4-FFF2-40B4-BE49-F238E27FC236}">
                <a16:creationId xmlns:a16="http://schemas.microsoft.com/office/drawing/2014/main" id="{59C5AD97-06E1-486C-B767-5F4879DD6BF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4760629">
            <a:off x="2710265" y="4393984"/>
            <a:ext cx="430628" cy="278041"/>
          </a:xfrm>
          <a:prstGeom prst="rect">
            <a:avLst/>
          </a:prstGeom>
        </p:spPr>
      </p:pic>
      <p:pic>
        <p:nvPicPr>
          <p:cNvPr id="100" name="Graphic 99" descr="Bee outline">
            <a:extLst>
              <a:ext uri="{FF2B5EF4-FFF2-40B4-BE49-F238E27FC236}">
                <a16:creationId xmlns:a16="http://schemas.microsoft.com/office/drawing/2014/main" id="{D3298B1E-D110-4979-BA0C-2CC7621010E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4760629">
            <a:off x="1919593" y="1367624"/>
            <a:ext cx="430628" cy="278041"/>
          </a:xfrm>
          <a:prstGeom prst="rect">
            <a:avLst/>
          </a:prstGeom>
        </p:spPr>
      </p:pic>
      <p:pic>
        <p:nvPicPr>
          <p:cNvPr id="101" name="Graphic 100" descr="Bee outline">
            <a:extLst>
              <a:ext uri="{FF2B5EF4-FFF2-40B4-BE49-F238E27FC236}">
                <a16:creationId xmlns:a16="http://schemas.microsoft.com/office/drawing/2014/main" id="{7A6817ED-9227-4AFF-A503-6FE6EE34E6B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39725" y="2211057"/>
            <a:ext cx="430628" cy="278041"/>
          </a:xfrm>
          <a:prstGeom prst="rect">
            <a:avLst/>
          </a:prstGeom>
        </p:spPr>
      </p:pic>
      <p:pic>
        <p:nvPicPr>
          <p:cNvPr id="102" name="Graphic 101" descr="Bee outline">
            <a:extLst>
              <a:ext uri="{FF2B5EF4-FFF2-40B4-BE49-F238E27FC236}">
                <a16:creationId xmlns:a16="http://schemas.microsoft.com/office/drawing/2014/main" id="{E7825FBB-473D-4B1D-8D31-C60E77477A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7752043">
            <a:off x="1194250" y="934842"/>
            <a:ext cx="430628" cy="278041"/>
          </a:xfrm>
          <a:prstGeom prst="rect">
            <a:avLst/>
          </a:prstGeom>
        </p:spPr>
      </p:pic>
      <p:pic>
        <p:nvPicPr>
          <p:cNvPr id="103" name="Graphic 102" descr="Bee outline">
            <a:extLst>
              <a:ext uri="{FF2B5EF4-FFF2-40B4-BE49-F238E27FC236}">
                <a16:creationId xmlns:a16="http://schemas.microsoft.com/office/drawing/2014/main" id="{209ECA13-2C36-4F32-A721-232BFC06B6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7956551">
            <a:off x="2059043" y="2132357"/>
            <a:ext cx="430628" cy="278041"/>
          </a:xfrm>
          <a:prstGeom prst="rect">
            <a:avLst/>
          </a:prstGeom>
        </p:spPr>
      </p:pic>
      <p:sp>
        <p:nvSpPr>
          <p:cNvPr id="108" name="TextBox 107">
            <a:extLst>
              <a:ext uri="{FF2B5EF4-FFF2-40B4-BE49-F238E27FC236}">
                <a16:creationId xmlns:a16="http://schemas.microsoft.com/office/drawing/2014/main" id="{6F67A1B0-DCBF-482A-9141-98C39418200C}"/>
              </a:ext>
            </a:extLst>
          </p:cNvPr>
          <p:cNvSpPr txBox="1"/>
          <p:nvPr/>
        </p:nvSpPr>
        <p:spPr>
          <a:xfrm>
            <a:off x="10000629" y="2599197"/>
            <a:ext cx="1512713" cy="646331"/>
          </a:xfrm>
          <a:prstGeom prst="rect">
            <a:avLst/>
          </a:prstGeom>
          <a:noFill/>
        </p:spPr>
        <p:txBody>
          <a:bodyPr wrap="square" rtlCol="0">
            <a:spAutoFit/>
          </a:bodyPr>
          <a:lstStyle/>
          <a:p>
            <a:r>
              <a:rPr lang="en-US" sz="3600" b="1" dirty="0"/>
              <a:t>Scout</a:t>
            </a:r>
            <a:endParaRPr lang="en-GB" sz="3600" b="1" dirty="0"/>
          </a:p>
        </p:txBody>
      </p:sp>
      <p:sp>
        <p:nvSpPr>
          <p:cNvPr id="109" name="TextBox 108">
            <a:extLst>
              <a:ext uri="{FF2B5EF4-FFF2-40B4-BE49-F238E27FC236}">
                <a16:creationId xmlns:a16="http://schemas.microsoft.com/office/drawing/2014/main" id="{ED000488-424F-45E7-8DD0-495F7DB98FED}"/>
              </a:ext>
            </a:extLst>
          </p:cNvPr>
          <p:cNvSpPr txBox="1"/>
          <p:nvPr/>
        </p:nvSpPr>
        <p:spPr>
          <a:xfrm>
            <a:off x="9845337" y="5382096"/>
            <a:ext cx="1762106" cy="646331"/>
          </a:xfrm>
          <a:prstGeom prst="rect">
            <a:avLst/>
          </a:prstGeom>
          <a:noFill/>
        </p:spPr>
        <p:txBody>
          <a:bodyPr wrap="square" rtlCol="0">
            <a:spAutoFit/>
          </a:bodyPr>
          <a:lstStyle/>
          <a:p>
            <a:r>
              <a:rPr lang="en-US" sz="3600" b="1" dirty="0"/>
              <a:t>Recruit</a:t>
            </a:r>
            <a:endParaRPr lang="en-GB" sz="3600" b="1" dirty="0"/>
          </a:p>
        </p:txBody>
      </p:sp>
    </p:spTree>
    <p:extLst>
      <p:ext uri="{BB962C8B-B14F-4D97-AF65-F5344CB8AC3E}">
        <p14:creationId xmlns:p14="http://schemas.microsoft.com/office/powerpoint/2010/main" val="2089677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3" grpId="0" animBg="1"/>
      <p:bldP spid="44" grpId="0" animBg="1"/>
      <p:bldP spid="45" grpId="0"/>
      <p:bldP spid="47" grpId="0" animBg="1"/>
      <p:bldP spid="48" grpId="0"/>
      <p:bldP spid="15" grpId="0" animBg="1"/>
      <p:bldP spid="52" grpId="0" animBg="1"/>
      <p:bldP spid="59"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173CD10-6206-462F-A1CC-EC1B8B3BAD89}"/>
              </a:ext>
            </a:extLst>
          </p:cNvPr>
          <p:cNvGrpSpPr/>
          <p:nvPr/>
        </p:nvGrpSpPr>
        <p:grpSpPr>
          <a:xfrm rot="18860278">
            <a:off x="7623460" y="1371890"/>
            <a:ext cx="2589889" cy="2256921"/>
            <a:chOff x="898370" y="1993647"/>
            <a:chExt cx="5082792" cy="4288436"/>
          </a:xfrm>
        </p:grpSpPr>
        <p:pic>
          <p:nvPicPr>
            <p:cNvPr id="15" name="Graphic 14" descr="Single gear outline">
              <a:extLst>
                <a:ext uri="{FF2B5EF4-FFF2-40B4-BE49-F238E27FC236}">
                  <a16:creationId xmlns:a16="http://schemas.microsoft.com/office/drawing/2014/main" id="{7D3B25E1-955E-4D28-A24D-4622407A4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7211" y="3506756"/>
              <a:ext cx="1479355" cy="1479355"/>
            </a:xfrm>
            <a:prstGeom prst="rect">
              <a:avLst/>
            </a:prstGeom>
          </p:spPr>
        </p:pic>
        <p:pic>
          <p:nvPicPr>
            <p:cNvPr id="16" name="Graphic 15" descr="Single gear outline">
              <a:extLst>
                <a:ext uri="{FF2B5EF4-FFF2-40B4-BE49-F238E27FC236}">
                  <a16:creationId xmlns:a16="http://schemas.microsoft.com/office/drawing/2014/main" id="{EE43669C-051C-4673-9492-144606C312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3563746" y="3706866"/>
              <a:ext cx="1479355" cy="1479355"/>
            </a:xfrm>
            <a:prstGeom prst="rect">
              <a:avLst/>
            </a:prstGeom>
          </p:spPr>
        </p:pic>
        <p:pic>
          <p:nvPicPr>
            <p:cNvPr id="17" name="Graphic 16" descr="Single gear outline">
              <a:extLst>
                <a:ext uri="{FF2B5EF4-FFF2-40B4-BE49-F238E27FC236}">
                  <a16:creationId xmlns:a16="http://schemas.microsoft.com/office/drawing/2014/main" id="{CA843C69-CD88-4620-BE31-B8E252908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1651646" y="3304398"/>
              <a:ext cx="1479355" cy="1479355"/>
            </a:xfrm>
            <a:prstGeom prst="rect">
              <a:avLst/>
            </a:prstGeom>
          </p:spPr>
        </p:pic>
        <p:pic>
          <p:nvPicPr>
            <p:cNvPr id="18" name="Graphic 17" descr="Bee outline">
              <a:extLst>
                <a:ext uri="{FF2B5EF4-FFF2-40B4-BE49-F238E27FC236}">
                  <a16:creationId xmlns:a16="http://schemas.microsoft.com/office/drawing/2014/main" id="{71464DE0-EC2D-4E63-8E6D-722FE61333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001263">
              <a:off x="4189749" y="2541587"/>
              <a:ext cx="1791413" cy="1791413"/>
            </a:xfrm>
            <a:prstGeom prst="rect">
              <a:avLst/>
            </a:prstGeom>
          </p:spPr>
        </p:pic>
        <p:pic>
          <p:nvPicPr>
            <p:cNvPr id="19" name="Graphic 18" descr="Bee outline">
              <a:extLst>
                <a:ext uri="{FF2B5EF4-FFF2-40B4-BE49-F238E27FC236}">
                  <a16:creationId xmlns:a16="http://schemas.microsoft.com/office/drawing/2014/main" id="{D1E1F59F-A046-464B-9A4E-8E1FD747CF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77206">
              <a:off x="2102729" y="4490670"/>
              <a:ext cx="1791413" cy="1791413"/>
            </a:xfrm>
            <a:prstGeom prst="rect">
              <a:avLst/>
            </a:prstGeom>
          </p:spPr>
        </p:pic>
        <p:pic>
          <p:nvPicPr>
            <p:cNvPr id="20" name="Graphic 19" descr="Bee outline">
              <a:extLst>
                <a:ext uri="{FF2B5EF4-FFF2-40B4-BE49-F238E27FC236}">
                  <a16:creationId xmlns:a16="http://schemas.microsoft.com/office/drawing/2014/main" id="{3557C0BE-2F68-43F1-8506-EEC73D1103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31286">
              <a:off x="898370" y="1993647"/>
              <a:ext cx="1791413" cy="1791413"/>
            </a:xfrm>
            <a:prstGeom prst="rect">
              <a:avLst/>
            </a:prstGeom>
          </p:spPr>
        </p:pic>
      </p:grpSp>
      <p:pic>
        <p:nvPicPr>
          <p:cNvPr id="22" name="Graphic 21" descr="Bee outline">
            <a:extLst>
              <a:ext uri="{FF2B5EF4-FFF2-40B4-BE49-F238E27FC236}">
                <a16:creationId xmlns:a16="http://schemas.microsoft.com/office/drawing/2014/main" id="{5DA5CDEC-B986-4C64-AF05-9214F1263F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760718" y="524465"/>
            <a:ext cx="765181" cy="775903"/>
          </a:xfrm>
          <a:prstGeom prst="rect">
            <a:avLst/>
          </a:prstGeom>
        </p:spPr>
      </p:pic>
      <p:pic>
        <p:nvPicPr>
          <p:cNvPr id="30" name="Graphic 29" descr="Question Mark with solid fill">
            <a:extLst>
              <a:ext uri="{FF2B5EF4-FFF2-40B4-BE49-F238E27FC236}">
                <a16:creationId xmlns:a16="http://schemas.microsoft.com/office/drawing/2014/main" id="{BB74AAA8-AE8A-4269-B386-4F946AD88B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1767" y="1596370"/>
            <a:ext cx="1215475" cy="1366591"/>
          </a:xfrm>
          <a:prstGeom prst="rect">
            <a:avLst/>
          </a:prstGeom>
        </p:spPr>
      </p:pic>
      <p:sp>
        <p:nvSpPr>
          <p:cNvPr id="41" name="TextBox 40">
            <a:extLst>
              <a:ext uri="{FF2B5EF4-FFF2-40B4-BE49-F238E27FC236}">
                <a16:creationId xmlns:a16="http://schemas.microsoft.com/office/drawing/2014/main" id="{1831C6B0-3230-4CB0-9E56-32DF0DA0F087}"/>
              </a:ext>
            </a:extLst>
          </p:cNvPr>
          <p:cNvSpPr txBox="1"/>
          <p:nvPr/>
        </p:nvSpPr>
        <p:spPr>
          <a:xfrm>
            <a:off x="1600610" y="579232"/>
            <a:ext cx="3295400" cy="584775"/>
          </a:xfrm>
          <a:prstGeom prst="rect">
            <a:avLst/>
          </a:prstGeom>
          <a:noFill/>
        </p:spPr>
        <p:txBody>
          <a:bodyPr wrap="square" rtlCol="0">
            <a:spAutoFit/>
          </a:bodyPr>
          <a:lstStyle/>
          <a:p>
            <a:r>
              <a:rPr lang="en-US" dirty="0" err="1"/>
              <a:t>Prioritise</a:t>
            </a:r>
            <a:r>
              <a:rPr lang="en-US" dirty="0"/>
              <a:t> </a:t>
            </a:r>
            <a:r>
              <a:rPr lang="en-US" b="1" dirty="0"/>
              <a:t>personal</a:t>
            </a:r>
            <a:r>
              <a:rPr lang="en-US" dirty="0"/>
              <a:t> information</a:t>
            </a:r>
          </a:p>
          <a:p>
            <a:pPr algn="ctr"/>
            <a:r>
              <a:rPr lang="en-US" sz="1400" dirty="0"/>
              <a:t>(Act like a scout)</a:t>
            </a:r>
            <a:endParaRPr lang="en-GB" sz="1400" dirty="0"/>
          </a:p>
        </p:txBody>
      </p:sp>
      <p:sp>
        <p:nvSpPr>
          <p:cNvPr id="42" name="TextBox 41">
            <a:extLst>
              <a:ext uri="{FF2B5EF4-FFF2-40B4-BE49-F238E27FC236}">
                <a16:creationId xmlns:a16="http://schemas.microsoft.com/office/drawing/2014/main" id="{D67F37B4-68F5-44E0-B229-B602C48067A7}"/>
              </a:ext>
            </a:extLst>
          </p:cNvPr>
          <p:cNvSpPr txBox="1"/>
          <p:nvPr/>
        </p:nvSpPr>
        <p:spPr>
          <a:xfrm>
            <a:off x="7416847" y="565470"/>
            <a:ext cx="3003117" cy="584775"/>
          </a:xfrm>
          <a:prstGeom prst="rect">
            <a:avLst/>
          </a:prstGeom>
          <a:noFill/>
        </p:spPr>
        <p:txBody>
          <a:bodyPr wrap="square" rtlCol="0">
            <a:spAutoFit/>
          </a:bodyPr>
          <a:lstStyle/>
          <a:p>
            <a:r>
              <a:rPr lang="en-US" dirty="0" err="1"/>
              <a:t>Prioritise</a:t>
            </a:r>
            <a:r>
              <a:rPr lang="en-US" dirty="0"/>
              <a:t> </a:t>
            </a:r>
            <a:r>
              <a:rPr lang="en-US" b="1" dirty="0"/>
              <a:t>Social</a:t>
            </a:r>
            <a:r>
              <a:rPr lang="en-US" dirty="0"/>
              <a:t> information</a:t>
            </a:r>
          </a:p>
          <a:p>
            <a:pPr algn="ctr"/>
            <a:r>
              <a:rPr lang="en-US" sz="1400" dirty="0"/>
              <a:t>(Act like a recruit)</a:t>
            </a:r>
            <a:endParaRPr lang="en-GB" sz="1400" dirty="0"/>
          </a:p>
        </p:txBody>
      </p:sp>
      <p:cxnSp>
        <p:nvCxnSpPr>
          <p:cNvPr id="48" name="Straight Arrow Connector 47">
            <a:extLst>
              <a:ext uri="{FF2B5EF4-FFF2-40B4-BE49-F238E27FC236}">
                <a16:creationId xmlns:a16="http://schemas.microsoft.com/office/drawing/2014/main" id="{83D6F0BC-A5FE-4DE3-B5E6-AF95C97BEFE0}"/>
              </a:ext>
            </a:extLst>
          </p:cNvPr>
          <p:cNvCxnSpPr>
            <a:cxnSpLocks/>
          </p:cNvCxnSpPr>
          <p:nvPr/>
        </p:nvCxnSpPr>
        <p:spPr>
          <a:xfrm flipH="1">
            <a:off x="3812844" y="1174059"/>
            <a:ext cx="2063141" cy="976794"/>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63F2F20-72A3-423B-B3ED-9BBE2268D70A}"/>
              </a:ext>
            </a:extLst>
          </p:cNvPr>
          <p:cNvCxnSpPr>
            <a:cxnSpLocks/>
          </p:cNvCxnSpPr>
          <p:nvPr/>
        </p:nvCxnSpPr>
        <p:spPr>
          <a:xfrm>
            <a:off x="6428723" y="1143674"/>
            <a:ext cx="2064435" cy="108451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B817853-F28A-4D30-B20B-4A74338249A2}"/>
              </a:ext>
            </a:extLst>
          </p:cNvPr>
          <p:cNvPicPr>
            <a:picLocks noChangeAspect="1"/>
          </p:cNvPicPr>
          <p:nvPr/>
        </p:nvPicPr>
        <p:blipFill rotWithShape="1">
          <a:blip r:embed="rId9"/>
          <a:srcRect l="34860" t="29473" r="18269" b="43973"/>
          <a:stretch/>
        </p:blipFill>
        <p:spPr>
          <a:xfrm>
            <a:off x="6096000" y="3580812"/>
            <a:ext cx="5714587" cy="1821068"/>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9B6A0C31-6BBF-4ADF-B9A3-7A81044D571C}"/>
              </a:ext>
            </a:extLst>
          </p:cNvPr>
          <p:cNvPicPr>
            <a:picLocks noChangeAspect="1"/>
          </p:cNvPicPr>
          <p:nvPr/>
        </p:nvPicPr>
        <p:blipFill rotWithShape="1">
          <a:blip r:embed="rId10"/>
          <a:srcRect l="33801" t="30079" r="22233" b="49022"/>
          <a:stretch/>
        </p:blipFill>
        <p:spPr>
          <a:xfrm>
            <a:off x="515701" y="3289621"/>
            <a:ext cx="5360284" cy="1433283"/>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pic>
        <p:nvPicPr>
          <p:cNvPr id="29" name="Picture 28">
            <a:extLst>
              <a:ext uri="{FF2B5EF4-FFF2-40B4-BE49-F238E27FC236}">
                <a16:creationId xmlns:a16="http://schemas.microsoft.com/office/drawing/2014/main" id="{7DFCE495-E82D-4BDB-B36E-0CB735AAEA4F}"/>
              </a:ext>
            </a:extLst>
          </p:cNvPr>
          <p:cNvPicPr>
            <a:picLocks noChangeAspect="1"/>
          </p:cNvPicPr>
          <p:nvPr/>
        </p:nvPicPr>
        <p:blipFill rotWithShape="1">
          <a:blip r:embed="rId11"/>
          <a:srcRect l="34153" t="20957" r="24016" b="59422"/>
          <a:stretch/>
        </p:blipFill>
        <p:spPr>
          <a:xfrm>
            <a:off x="6363323" y="4880803"/>
            <a:ext cx="5100097" cy="1345628"/>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grpSp>
        <p:nvGrpSpPr>
          <p:cNvPr id="4" name="Group 3">
            <a:extLst>
              <a:ext uri="{FF2B5EF4-FFF2-40B4-BE49-F238E27FC236}">
                <a16:creationId xmlns:a16="http://schemas.microsoft.com/office/drawing/2014/main" id="{BDC8471D-6F1D-4E4C-A7F0-D5239BA07B69}"/>
              </a:ext>
            </a:extLst>
          </p:cNvPr>
          <p:cNvGrpSpPr/>
          <p:nvPr/>
        </p:nvGrpSpPr>
        <p:grpSpPr>
          <a:xfrm rot="14358351">
            <a:off x="2094661" y="1312937"/>
            <a:ext cx="2308484" cy="2418640"/>
            <a:chOff x="5010701" y="2931207"/>
            <a:chExt cx="1637807" cy="1595361"/>
          </a:xfrm>
        </p:grpSpPr>
        <p:grpSp>
          <p:nvGrpSpPr>
            <p:cNvPr id="5" name="Group 4">
              <a:extLst>
                <a:ext uri="{FF2B5EF4-FFF2-40B4-BE49-F238E27FC236}">
                  <a16:creationId xmlns:a16="http://schemas.microsoft.com/office/drawing/2014/main" id="{4372E729-F677-433E-A494-ECED9661C41A}"/>
                </a:ext>
              </a:extLst>
            </p:cNvPr>
            <p:cNvGrpSpPr/>
            <p:nvPr/>
          </p:nvGrpSpPr>
          <p:grpSpPr>
            <a:xfrm rot="238657">
              <a:off x="5010701" y="3605372"/>
              <a:ext cx="901727" cy="836245"/>
              <a:chOff x="5016919" y="3614263"/>
              <a:chExt cx="901727" cy="836245"/>
            </a:xfrm>
          </p:grpSpPr>
          <p:pic>
            <p:nvPicPr>
              <p:cNvPr id="12" name="Graphic 11" descr="Single gear outline">
                <a:extLst>
                  <a:ext uri="{FF2B5EF4-FFF2-40B4-BE49-F238E27FC236}">
                    <a16:creationId xmlns:a16="http://schemas.microsoft.com/office/drawing/2014/main" id="{CDEE3464-251A-48F3-B571-429C156453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3" name="Graphic 12" descr="Bee outline">
                <a:extLst>
                  <a:ext uri="{FF2B5EF4-FFF2-40B4-BE49-F238E27FC236}">
                    <a16:creationId xmlns:a16="http://schemas.microsoft.com/office/drawing/2014/main" id="{82F1DD65-6495-4166-9EF6-768C3091D1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6" name="Group 5">
              <a:extLst>
                <a:ext uri="{FF2B5EF4-FFF2-40B4-BE49-F238E27FC236}">
                  <a16:creationId xmlns:a16="http://schemas.microsoft.com/office/drawing/2014/main" id="{585ACC48-C95D-4FAD-9A55-4FE71B6FC391}"/>
                </a:ext>
              </a:extLst>
            </p:cNvPr>
            <p:cNvGrpSpPr/>
            <p:nvPr/>
          </p:nvGrpSpPr>
          <p:grpSpPr>
            <a:xfrm rot="14619681">
              <a:off x="5779522" y="3657582"/>
              <a:ext cx="901727" cy="836245"/>
              <a:chOff x="5016919" y="3614263"/>
              <a:chExt cx="901727" cy="836245"/>
            </a:xfrm>
          </p:grpSpPr>
          <p:pic>
            <p:nvPicPr>
              <p:cNvPr id="10" name="Graphic 9" descr="Single gear outline">
                <a:extLst>
                  <a:ext uri="{FF2B5EF4-FFF2-40B4-BE49-F238E27FC236}">
                    <a16:creationId xmlns:a16="http://schemas.microsoft.com/office/drawing/2014/main" id="{87DFE899-6CC6-47A9-B503-370092A8E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1" name="Graphic 10" descr="Bee outline">
                <a:extLst>
                  <a:ext uri="{FF2B5EF4-FFF2-40B4-BE49-F238E27FC236}">
                    <a16:creationId xmlns:a16="http://schemas.microsoft.com/office/drawing/2014/main" id="{E5D36CA2-8E81-40DC-88E5-A26F18449C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7" name="Group 6">
              <a:extLst>
                <a:ext uri="{FF2B5EF4-FFF2-40B4-BE49-F238E27FC236}">
                  <a16:creationId xmlns:a16="http://schemas.microsoft.com/office/drawing/2014/main" id="{8F7B7DF4-D5D7-4B93-B607-28A52109794D}"/>
                </a:ext>
              </a:extLst>
            </p:cNvPr>
            <p:cNvGrpSpPr/>
            <p:nvPr/>
          </p:nvGrpSpPr>
          <p:grpSpPr>
            <a:xfrm rot="7427096">
              <a:off x="5434924" y="2963948"/>
              <a:ext cx="901727" cy="836245"/>
              <a:chOff x="5016919" y="3614263"/>
              <a:chExt cx="901727" cy="836245"/>
            </a:xfrm>
          </p:grpSpPr>
          <p:pic>
            <p:nvPicPr>
              <p:cNvPr id="8" name="Graphic 7" descr="Single gear outline">
                <a:extLst>
                  <a:ext uri="{FF2B5EF4-FFF2-40B4-BE49-F238E27FC236}">
                    <a16:creationId xmlns:a16="http://schemas.microsoft.com/office/drawing/2014/main" id="{8923D724-5922-48D8-BF0B-CC21494B3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9" name="Graphic 8" descr="Bee outline">
                <a:extLst>
                  <a:ext uri="{FF2B5EF4-FFF2-40B4-BE49-F238E27FC236}">
                    <a16:creationId xmlns:a16="http://schemas.microsoft.com/office/drawing/2014/main" id="{27F2FC93-8E12-4729-8523-913E5C4F7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pic>
        <p:nvPicPr>
          <p:cNvPr id="21" name="Picture 20">
            <a:extLst>
              <a:ext uri="{FF2B5EF4-FFF2-40B4-BE49-F238E27FC236}">
                <a16:creationId xmlns:a16="http://schemas.microsoft.com/office/drawing/2014/main" id="{86698DA1-0C2F-4D7C-AB0A-910BAD565340}"/>
              </a:ext>
            </a:extLst>
          </p:cNvPr>
          <p:cNvPicPr>
            <a:picLocks noChangeAspect="1"/>
          </p:cNvPicPr>
          <p:nvPr/>
        </p:nvPicPr>
        <p:blipFill rotWithShape="1">
          <a:blip r:embed="rId12"/>
          <a:srcRect l="37369" t="21233" r="18943" b="48914"/>
          <a:stretch/>
        </p:blipFill>
        <p:spPr>
          <a:xfrm>
            <a:off x="1043911" y="4397517"/>
            <a:ext cx="4704922" cy="1808448"/>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01232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08AD-C82E-4B31-ABE0-5923C18D2206}"/>
              </a:ext>
            </a:extLst>
          </p:cNvPr>
          <p:cNvSpPr>
            <a:spLocks noGrp="1"/>
          </p:cNvSpPr>
          <p:nvPr>
            <p:ph type="title"/>
          </p:nvPr>
        </p:nvSpPr>
        <p:spPr>
          <a:xfrm>
            <a:off x="482600" y="590943"/>
            <a:ext cx="10506991" cy="774932"/>
          </a:xfrm>
        </p:spPr>
        <p:txBody>
          <a:bodyPr/>
          <a:lstStyle/>
          <a:p>
            <a:r>
              <a:rPr lang="en-US" sz="3600" b="1" dirty="0"/>
              <a:t>How to evaluate the influence of the environment on waggle dance use?</a:t>
            </a:r>
            <a:endParaRPr lang="en-GB" sz="3600" b="1" dirty="0"/>
          </a:p>
        </p:txBody>
      </p:sp>
      <p:grpSp>
        <p:nvGrpSpPr>
          <p:cNvPr id="34" name="Group 33">
            <a:extLst>
              <a:ext uri="{FF2B5EF4-FFF2-40B4-BE49-F238E27FC236}">
                <a16:creationId xmlns:a16="http://schemas.microsoft.com/office/drawing/2014/main" id="{28E2BFF8-7FB5-4479-B589-AFEEE02BCD37}"/>
              </a:ext>
            </a:extLst>
          </p:cNvPr>
          <p:cNvGrpSpPr/>
          <p:nvPr/>
        </p:nvGrpSpPr>
        <p:grpSpPr>
          <a:xfrm>
            <a:off x="939847" y="1980020"/>
            <a:ext cx="4800047" cy="1526961"/>
            <a:chOff x="165085" y="1810737"/>
            <a:chExt cx="8923253" cy="2764102"/>
          </a:xfrm>
        </p:grpSpPr>
        <p:grpSp>
          <p:nvGrpSpPr>
            <p:cNvPr id="35" name="Group 34">
              <a:extLst>
                <a:ext uri="{FF2B5EF4-FFF2-40B4-BE49-F238E27FC236}">
                  <a16:creationId xmlns:a16="http://schemas.microsoft.com/office/drawing/2014/main" id="{5BE5E3DD-9035-493E-BE42-88681D4B2325}"/>
                </a:ext>
              </a:extLst>
            </p:cNvPr>
            <p:cNvGrpSpPr/>
            <p:nvPr/>
          </p:nvGrpSpPr>
          <p:grpSpPr>
            <a:xfrm>
              <a:off x="6097962" y="2131904"/>
              <a:ext cx="2990376" cy="2442935"/>
              <a:chOff x="898370" y="1993647"/>
              <a:chExt cx="5082792" cy="4288394"/>
            </a:xfrm>
          </p:grpSpPr>
          <p:pic>
            <p:nvPicPr>
              <p:cNvPr id="46" name="Graphic 45" descr="Single gear outline">
                <a:extLst>
                  <a:ext uri="{FF2B5EF4-FFF2-40B4-BE49-F238E27FC236}">
                    <a16:creationId xmlns:a16="http://schemas.microsoft.com/office/drawing/2014/main" id="{4C1FD7E2-F704-4872-A50A-2395BD14A3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7211" y="3506756"/>
                <a:ext cx="1479355" cy="1479355"/>
              </a:xfrm>
              <a:prstGeom prst="rect">
                <a:avLst/>
              </a:prstGeom>
            </p:spPr>
          </p:pic>
          <p:pic>
            <p:nvPicPr>
              <p:cNvPr id="47" name="Graphic 46" descr="Single gear outline">
                <a:extLst>
                  <a:ext uri="{FF2B5EF4-FFF2-40B4-BE49-F238E27FC236}">
                    <a16:creationId xmlns:a16="http://schemas.microsoft.com/office/drawing/2014/main" id="{0400A870-7184-44F2-9B47-B4C2C7446F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3563746" y="3706866"/>
                <a:ext cx="1479355" cy="1479355"/>
              </a:xfrm>
              <a:prstGeom prst="rect">
                <a:avLst/>
              </a:prstGeom>
            </p:spPr>
          </p:pic>
          <p:pic>
            <p:nvPicPr>
              <p:cNvPr id="48" name="Graphic 47" descr="Single gear outline">
                <a:extLst>
                  <a:ext uri="{FF2B5EF4-FFF2-40B4-BE49-F238E27FC236}">
                    <a16:creationId xmlns:a16="http://schemas.microsoft.com/office/drawing/2014/main" id="{64C5A1B1-450F-4D6D-86BB-F0FAB73EC0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1651646" y="3304398"/>
                <a:ext cx="1479355" cy="1479355"/>
              </a:xfrm>
              <a:prstGeom prst="rect">
                <a:avLst/>
              </a:prstGeom>
            </p:spPr>
          </p:pic>
          <p:pic>
            <p:nvPicPr>
              <p:cNvPr id="49" name="Graphic 48" descr="Bee outline">
                <a:extLst>
                  <a:ext uri="{FF2B5EF4-FFF2-40B4-BE49-F238E27FC236}">
                    <a16:creationId xmlns:a16="http://schemas.microsoft.com/office/drawing/2014/main" id="{EA302099-8257-49A9-ACAA-1C00CCBEE7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001263">
                <a:off x="4189749" y="2541587"/>
                <a:ext cx="1791413" cy="1791413"/>
              </a:xfrm>
              <a:prstGeom prst="rect">
                <a:avLst/>
              </a:prstGeom>
            </p:spPr>
          </p:pic>
          <p:pic>
            <p:nvPicPr>
              <p:cNvPr id="50" name="Graphic 49" descr="Bee outline">
                <a:extLst>
                  <a:ext uri="{FF2B5EF4-FFF2-40B4-BE49-F238E27FC236}">
                    <a16:creationId xmlns:a16="http://schemas.microsoft.com/office/drawing/2014/main" id="{F56158C9-C1C4-4B76-AF2D-1B14F9F90A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77206">
                <a:off x="2102429" y="4490628"/>
                <a:ext cx="1791413" cy="1791413"/>
              </a:xfrm>
              <a:prstGeom prst="rect">
                <a:avLst/>
              </a:prstGeom>
            </p:spPr>
          </p:pic>
          <p:pic>
            <p:nvPicPr>
              <p:cNvPr id="51" name="Graphic 50" descr="Bee outline">
                <a:extLst>
                  <a:ext uri="{FF2B5EF4-FFF2-40B4-BE49-F238E27FC236}">
                    <a16:creationId xmlns:a16="http://schemas.microsoft.com/office/drawing/2014/main" id="{BC2BC6D6-4BC9-499E-B1E9-8714A2500D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31286">
                <a:off x="898370" y="1993647"/>
                <a:ext cx="1791413" cy="1791413"/>
              </a:xfrm>
              <a:prstGeom prst="rect">
                <a:avLst/>
              </a:prstGeom>
            </p:spPr>
          </p:pic>
        </p:grpSp>
        <p:grpSp>
          <p:nvGrpSpPr>
            <p:cNvPr id="36" name="Group 35">
              <a:extLst>
                <a:ext uri="{FF2B5EF4-FFF2-40B4-BE49-F238E27FC236}">
                  <a16:creationId xmlns:a16="http://schemas.microsoft.com/office/drawing/2014/main" id="{10668E37-9F11-45AB-9A74-CCEAB20DAA17}"/>
                </a:ext>
              </a:extLst>
            </p:cNvPr>
            <p:cNvGrpSpPr/>
            <p:nvPr/>
          </p:nvGrpSpPr>
          <p:grpSpPr>
            <a:xfrm rot="2236765">
              <a:off x="165085" y="1810737"/>
              <a:ext cx="2854886" cy="2729244"/>
              <a:chOff x="6755116" y="530338"/>
              <a:chExt cx="4564041" cy="4930952"/>
            </a:xfrm>
          </p:grpSpPr>
          <p:pic>
            <p:nvPicPr>
              <p:cNvPr id="40" name="Graphic 39" descr="Single gear outline">
                <a:extLst>
                  <a:ext uri="{FF2B5EF4-FFF2-40B4-BE49-F238E27FC236}">
                    <a16:creationId xmlns:a16="http://schemas.microsoft.com/office/drawing/2014/main" id="{7BCE6638-6878-4BD6-917C-38DEEA5B9C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444621">
                <a:off x="6755116" y="2295654"/>
                <a:ext cx="1479355" cy="1479355"/>
              </a:xfrm>
              <a:prstGeom prst="rect">
                <a:avLst/>
              </a:prstGeom>
            </p:spPr>
          </p:pic>
          <p:pic>
            <p:nvPicPr>
              <p:cNvPr id="41" name="Graphic 40" descr="Bee outline">
                <a:extLst>
                  <a:ext uri="{FF2B5EF4-FFF2-40B4-BE49-F238E27FC236}">
                    <a16:creationId xmlns:a16="http://schemas.microsoft.com/office/drawing/2014/main" id="{02BA8B81-C97E-48F9-96BF-70606F3DD8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797839" y="2040471"/>
                <a:ext cx="1791413" cy="1791413"/>
              </a:xfrm>
              <a:prstGeom prst="rect">
                <a:avLst/>
              </a:prstGeom>
            </p:spPr>
          </p:pic>
          <p:pic>
            <p:nvPicPr>
              <p:cNvPr id="42" name="Graphic 41" descr="Single gear outline">
                <a:extLst>
                  <a:ext uri="{FF2B5EF4-FFF2-40B4-BE49-F238E27FC236}">
                    <a16:creationId xmlns:a16="http://schemas.microsoft.com/office/drawing/2014/main" id="{97FB452F-7093-44F1-8DDE-BCF6AA6467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089346">
                <a:off x="9839802" y="530338"/>
                <a:ext cx="1479355" cy="1479355"/>
              </a:xfrm>
              <a:prstGeom prst="rect">
                <a:avLst/>
              </a:prstGeom>
            </p:spPr>
          </p:pic>
          <p:pic>
            <p:nvPicPr>
              <p:cNvPr id="43" name="Graphic 42" descr="Bee outline">
                <a:extLst>
                  <a:ext uri="{FF2B5EF4-FFF2-40B4-BE49-F238E27FC236}">
                    <a16:creationId xmlns:a16="http://schemas.microsoft.com/office/drawing/2014/main" id="{86099872-BC50-46A9-B325-C33D3D8CA0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96846">
                <a:off x="8988678" y="1362719"/>
                <a:ext cx="1791413" cy="1791413"/>
              </a:xfrm>
              <a:prstGeom prst="rect">
                <a:avLst/>
              </a:prstGeom>
            </p:spPr>
          </p:pic>
          <p:pic>
            <p:nvPicPr>
              <p:cNvPr id="44" name="Graphic 43" descr="Single gear outline">
                <a:extLst>
                  <a:ext uri="{FF2B5EF4-FFF2-40B4-BE49-F238E27FC236}">
                    <a16:creationId xmlns:a16="http://schemas.microsoft.com/office/drawing/2014/main" id="{088A8DC4-66CE-450F-A624-E5840C9712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319447">
                <a:off x="9697323" y="3981935"/>
                <a:ext cx="1479355" cy="1479355"/>
              </a:xfrm>
              <a:prstGeom prst="rect">
                <a:avLst/>
              </a:prstGeom>
            </p:spPr>
          </p:pic>
          <p:pic>
            <p:nvPicPr>
              <p:cNvPr id="45" name="Graphic 44" descr="Bee outline">
                <a:extLst>
                  <a:ext uri="{FF2B5EF4-FFF2-40B4-BE49-F238E27FC236}">
                    <a16:creationId xmlns:a16="http://schemas.microsoft.com/office/drawing/2014/main" id="{1D5F36F1-4E88-4F02-B3C6-90D1F62E59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32442">
                <a:off x="8976781" y="2718574"/>
                <a:ext cx="1791413" cy="1791413"/>
              </a:xfrm>
              <a:prstGeom prst="rect">
                <a:avLst/>
              </a:prstGeom>
            </p:spPr>
          </p:pic>
        </p:grpSp>
        <p:sp>
          <p:nvSpPr>
            <p:cNvPr id="39" name="TextBox 38">
              <a:extLst>
                <a:ext uri="{FF2B5EF4-FFF2-40B4-BE49-F238E27FC236}">
                  <a16:creationId xmlns:a16="http://schemas.microsoft.com/office/drawing/2014/main" id="{A30F37EC-5E47-4A18-9A56-F04191AD1CC5}"/>
                </a:ext>
              </a:extLst>
            </p:cNvPr>
            <p:cNvSpPr txBox="1"/>
            <p:nvPr/>
          </p:nvSpPr>
          <p:spPr>
            <a:xfrm>
              <a:off x="3975531" y="3121239"/>
              <a:ext cx="2221467" cy="1169987"/>
            </a:xfrm>
            <a:prstGeom prst="rect">
              <a:avLst/>
            </a:prstGeom>
            <a:noFill/>
          </p:spPr>
          <p:txBody>
            <a:bodyPr wrap="square" rtlCol="0">
              <a:spAutoFit/>
            </a:bodyPr>
            <a:lstStyle/>
            <a:p>
              <a:r>
                <a:rPr lang="en-US" sz="3600" dirty="0">
                  <a:solidFill>
                    <a:srgbClr val="FF0000"/>
                  </a:solidFill>
                </a:rPr>
                <a:t>Vs.</a:t>
              </a:r>
              <a:endParaRPr lang="en-GB" sz="3600" dirty="0">
                <a:solidFill>
                  <a:srgbClr val="FF0000"/>
                </a:solidFill>
              </a:endParaRPr>
            </a:p>
          </p:txBody>
        </p:sp>
      </p:grpSp>
      <p:sp>
        <p:nvSpPr>
          <p:cNvPr id="62" name="Rectangle 61">
            <a:extLst>
              <a:ext uri="{FF2B5EF4-FFF2-40B4-BE49-F238E27FC236}">
                <a16:creationId xmlns:a16="http://schemas.microsoft.com/office/drawing/2014/main" id="{DB98CF49-E203-498B-B6DD-F61B292C2D06}"/>
              </a:ext>
            </a:extLst>
          </p:cNvPr>
          <p:cNvSpPr/>
          <p:nvPr/>
        </p:nvSpPr>
        <p:spPr>
          <a:xfrm>
            <a:off x="696604" y="1816835"/>
            <a:ext cx="5317725" cy="20418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Hexagon 92">
            <a:extLst>
              <a:ext uri="{FF2B5EF4-FFF2-40B4-BE49-F238E27FC236}">
                <a16:creationId xmlns:a16="http://schemas.microsoft.com/office/drawing/2014/main" id="{73BDDCC1-41DF-4CBF-8DAA-E1457EA6F46A}"/>
              </a:ext>
            </a:extLst>
          </p:cNvPr>
          <p:cNvSpPr/>
          <p:nvPr/>
        </p:nvSpPr>
        <p:spPr>
          <a:xfrm rot="16200000" flipH="1" flipV="1">
            <a:off x="9058799" y="3784845"/>
            <a:ext cx="2594097" cy="2279097"/>
          </a:xfrm>
          <a:prstGeom prst="hexagon">
            <a:avLst/>
          </a:prstGeom>
          <a:solidFill>
            <a:srgbClr val="EEC33D"/>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Hexagon 96">
            <a:extLst>
              <a:ext uri="{FF2B5EF4-FFF2-40B4-BE49-F238E27FC236}">
                <a16:creationId xmlns:a16="http://schemas.microsoft.com/office/drawing/2014/main" id="{DFA63409-90E4-4BB4-9C9C-ED4F108BDA80}"/>
              </a:ext>
            </a:extLst>
          </p:cNvPr>
          <p:cNvSpPr/>
          <p:nvPr/>
        </p:nvSpPr>
        <p:spPr>
          <a:xfrm rot="16200000" flipH="1" flipV="1">
            <a:off x="7677782" y="1166598"/>
            <a:ext cx="2993726" cy="2894263"/>
          </a:xfrm>
          <a:prstGeom prst="hexagon">
            <a:avLst/>
          </a:prstGeom>
          <a:solidFill>
            <a:srgbClr val="EEC33D"/>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5" name="Group 94">
            <a:extLst>
              <a:ext uri="{FF2B5EF4-FFF2-40B4-BE49-F238E27FC236}">
                <a16:creationId xmlns:a16="http://schemas.microsoft.com/office/drawing/2014/main" id="{95B74E4A-F3F1-4AB5-A474-26A52CDC4762}"/>
              </a:ext>
            </a:extLst>
          </p:cNvPr>
          <p:cNvGrpSpPr/>
          <p:nvPr/>
        </p:nvGrpSpPr>
        <p:grpSpPr>
          <a:xfrm rot="16200000" flipH="1" flipV="1">
            <a:off x="9101264" y="1471493"/>
            <a:ext cx="1476601" cy="1376058"/>
            <a:chOff x="5010701" y="2931207"/>
            <a:chExt cx="1637807" cy="1595361"/>
          </a:xfrm>
        </p:grpSpPr>
        <p:grpSp>
          <p:nvGrpSpPr>
            <p:cNvPr id="104" name="Group 103">
              <a:extLst>
                <a:ext uri="{FF2B5EF4-FFF2-40B4-BE49-F238E27FC236}">
                  <a16:creationId xmlns:a16="http://schemas.microsoft.com/office/drawing/2014/main" id="{70D2C8F5-0C0F-4F67-ABCB-6C8D34A1D685}"/>
                </a:ext>
              </a:extLst>
            </p:cNvPr>
            <p:cNvGrpSpPr/>
            <p:nvPr/>
          </p:nvGrpSpPr>
          <p:grpSpPr>
            <a:xfrm rot="238657">
              <a:off x="5010701" y="3605372"/>
              <a:ext cx="901727" cy="836245"/>
              <a:chOff x="5016919" y="3614263"/>
              <a:chExt cx="901727" cy="836245"/>
            </a:xfrm>
          </p:grpSpPr>
          <p:pic>
            <p:nvPicPr>
              <p:cNvPr id="111" name="Graphic 110" descr="Single gear outline">
                <a:extLst>
                  <a:ext uri="{FF2B5EF4-FFF2-40B4-BE49-F238E27FC236}">
                    <a16:creationId xmlns:a16="http://schemas.microsoft.com/office/drawing/2014/main" id="{2392D3AE-D631-4E23-BB54-B2C74B2536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12" name="Graphic 111" descr="Bee outline">
                <a:extLst>
                  <a:ext uri="{FF2B5EF4-FFF2-40B4-BE49-F238E27FC236}">
                    <a16:creationId xmlns:a16="http://schemas.microsoft.com/office/drawing/2014/main" id="{42AB5D62-D5DE-48A8-8DC9-E00C516DB1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105" name="Group 104">
              <a:extLst>
                <a:ext uri="{FF2B5EF4-FFF2-40B4-BE49-F238E27FC236}">
                  <a16:creationId xmlns:a16="http://schemas.microsoft.com/office/drawing/2014/main" id="{49307368-6555-4A29-984F-472E0247EB69}"/>
                </a:ext>
              </a:extLst>
            </p:cNvPr>
            <p:cNvGrpSpPr/>
            <p:nvPr/>
          </p:nvGrpSpPr>
          <p:grpSpPr>
            <a:xfrm rot="14619681">
              <a:off x="5779522" y="3657582"/>
              <a:ext cx="901727" cy="836245"/>
              <a:chOff x="5016919" y="3614263"/>
              <a:chExt cx="901727" cy="836245"/>
            </a:xfrm>
          </p:grpSpPr>
          <p:pic>
            <p:nvPicPr>
              <p:cNvPr id="109" name="Graphic 108" descr="Single gear outline">
                <a:extLst>
                  <a:ext uri="{FF2B5EF4-FFF2-40B4-BE49-F238E27FC236}">
                    <a16:creationId xmlns:a16="http://schemas.microsoft.com/office/drawing/2014/main" id="{E2CBA114-9508-45C6-9715-1B7BCA076B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10" name="Graphic 109" descr="Bee outline">
                <a:extLst>
                  <a:ext uri="{FF2B5EF4-FFF2-40B4-BE49-F238E27FC236}">
                    <a16:creationId xmlns:a16="http://schemas.microsoft.com/office/drawing/2014/main" id="{F1850FE2-BC83-4A62-B911-BB7BAD04A8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106" name="Group 105">
              <a:extLst>
                <a:ext uri="{FF2B5EF4-FFF2-40B4-BE49-F238E27FC236}">
                  <a16:creationId xmlns:a16="http://schemas.microsoft.com/office/drawing/2014/main" id="{95D762F6-9D4A-46C6-A480-9556237DC98A}"/>
                </a:ext>
              </a:extLst>
            </p:cNvPr>
            <p:cNvGrpSpPr/>
            <p:nvPr/>
          </p:nvGrpSpPr>
          <p:grpSpPr>
            <a:xfrm rot="7427096">
              <a:off x="5434924" y="2963948"/>
              <a:ext cx="901727" cy="836245"/>
              <a:chOff x="5016919" y="3614263"/>
              <a:chExt cx="901727" cy="836245"/>
            </a:xfrm>
          </p:grpSpPr>
          <p:pic>
            <p:nvPicPr>
              <p:cNvPr id="107" name="Graphic 106" descr="Single gear outline">
                <a:extLst>
                  <a:ext uri="{FF2B5EF4-FFF2-40B4-BE49-F238E27FC236}">
                    <a16:creationId xmlns:a16="http://schemas.microsoft.com/office/drawing/2014/main" id="{02354DAD-513A-4933-85ED-1EFE7E61B4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08" name="Graphic 107" descr="Bee outline">
                <a:extLst>
                  <a:ext uri="{FF2B5EF4-FFF2-40B4-BE49-F238E27FC236}">
                    <a16:creationId xmlns:a16="http://schemas.microsoft.com/office/drawing/2014/main" id="{9A70C1E6-57E7-4CE5-9A95-02F2FFD2B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grpSp>
        <p:nvGrpSpPr>
          <p:cNvPr id="96" name="Group 95">
            <a:extLst>
              <a:ext uri="{FF2B5EF4-FFF2-40B4-BE49-F238E27FC236}">
                <a16:creationId xmlns:a16="http://schemas.microsoft.com/office/drawing/2014/main" id="{1D00E40D-5BF5-4A26-BAC7-49F03AC8DE61}"/>
              </a:ext>
            </a:extLst>
          </p:cNvPr>
          <p:cNvGrpSpPr/>
          <p:nvPr/>
        </p:nvGrpSpPr>
        <p:grpSpPr>
          <a:xfrm rot="1988357" flipH="1" flipV="1">
            <a:off x="7688582" y="1915350"/>
            <a:ext cx="1822564" cy="1361694"/>
            <a:chOff x="898370" y="1993647"/>
            <a:chExt cx="5082792" cy="4288394"/>
          </a:xfrm>
        </p:grpSpPr>
        <p:pic>
          <p:nvPicPr>
            <p:cNvPr id="98" name="Graphic 97" descr="Single gear outline">
              <a:extLst>
                <a:ext uri="{FF2B5EF4-FFF2-40B4-BE49-F238E27FC236}">
                  <a16:creationId xmlns:a16="http://schemas.microsoft.com/office/drawing/2014/main" id="{AB956A4E-E4E1-49EC-A29E-9B8964C52B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7211" y="3506756"/>
              <a:ext cx="1479355" cy="1479355"/>
            </a:xfrm>
            <a:prstGeom prst="rect">
              <a:avLst/>
            </a:prstGeom>
          </p:spPr>
        </p:pic>
        <p:pic>
          <p:nvPicPr>
            <p:cNvPr id="99" name="Graphic 98" descr="Single gear outline">
              <a:extLst>
                <a:ext uri="{FF2B5EF4-FFF2-40B4-BE49-F238E27FC236}">
                  <a16:creationId xmlns:a16="http://schemas.microsoft.com/office/drawing/2014/main" id="{A900AFE1-938A-4101-98F2-1E91F33CD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3563746" y="3706866"/>
              <a:ext cx="1479355" cy="1479355"/>
            </a:xfrm>
            <a:prstGeom prst="rect">
              <a:avLst/>
            </a:prstGeom>
          </p:spPr>
        </p:pic>
        <p:pic>
          <p:nvPicPr>
            <p:cNvPr id="100" name="Graphic 99" descr="Single gear outline">
              <a:extLst>
                <a:ext uri="{FF2B5EF4-FFF2-40B4-BE49-F238E27FC236}">
                  <a16:creationId xmlns:a16="http://schemas.microsoft.com/office/drawing/2014/main" id="{F0A439DE-5A9D-46D1-9FD6-A914451824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1651646" y="3304398"/>
              <a:ext cx="1479355" cy="1479355"/>
            </a:xfrm>
            <a:prstGeom prst="rect">
              <a:avLst/>
            </a:prstGeom>
          </p:spPr>
        </p:pic>
        <p:pic>
          <p:nvPicPr>
            <p:cNvPr id="101" name="Graphic 100" descr="Bee outline">
              <a:extLst>
                <a:ext uri="{FF2B5EF4-FFF2-40B4-BE49-F238E27FC236}">
                  <a16:creationId xmlns:a16="http://schemas.microsoft.com/office/drawing/2014/main" id="{0120A4A2-0834-4590-B7C5-49379E6649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001263">
              <a:off x="4189749" y="2541587"/>
              <a:ext cx="1791413" cy="1791413"/>
            </a:xfrm>
            <a:prstGeom prst="rect">
              <a:avLst/>
            </a:prstGeom>
          </p:spPr>
        </p:pic>
        <p:pic>
          <p:nvPicPr>
            <p:cNvPr id="102" name="Graphic 101" descr="Bee outline">
              <a:extLst>
                <a:ext uri="{FF2B5EF4-FFF2-40B4-BE49-F238E27FC236}">
                  <a16:creationId xmlns:a16="http://schemas.microsoft.com/office/drawing/2014/main" id="{EB1FF457-B4C1-41C5-8CB1-9396BE65FC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77206">
              <a:off x="2102429" y="4490628"/>
              <a:ext cx="1791413" cy="1791413"/>
            </a:xfrm>
            <a:prstGeom prst="rect">
              <a:avLst/>
            </a:prstGeom>
          </p:spPr>
        </p:pic>
        <p:pic>
          <p:nvPicPr>
            <p:cNvPr id="103" name="Graphic 102" descr="Bee outline">
              <a:extLst>
                <a:ext uri="{FF2B5EF4-FFF2-40B4-BE49-F238E27FC236}">
                  <a16:creationId xmlns:a16="http://schemas.microsoft.com/office/drawing/2014/main" id="{E3A32F3D-6FE4-4C17-BBDE-73B7D0B6CA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31286">
              <a:off x="898370" y="1993647"/>
              <a:ext cx="1791413" cy="1791413"/>
            </a:xfrm>
            <a:prstGeom prst="rect">
              <a:avLst/>
            </a:prstGeom>
          </p:spPr>
        </p:pic>
      </p:grpSp>
      <p:sp>
        <p:nvSpPr>
          <p:cNvPr id="113" name="Hexagon 112">
            <a:extLst>
              <a:ext uri="{FF2B5EF4-FFF2-40B4-BE49-F238E27FC236}">
                <a16:creationId xmlns:a16="http://schemas.microsoft.com/office/drawing/2014/main" id="{FD260430-3B87-4172-85F2-965A0D22623B}"/>
              </a:ext>
            </a:extLst>
          </p:cNvPr>
          <p:cNvSpPr/>
          <p:nvPr/>
        </p:nvSpPr>
        <p:spPr>
          <a:xfrm rot="16200000" flipH="1" flipV="1">
            <a:off x="6696395" y="3784845"/>
            <a:ext cx="2594097" cy="2279097"/>
          </a:xfrm>
          <a:prstGeom prst="hexagon">
            <a:avLst/>
          </a:prstGeom>
          <a:solidFill>
            <a:srgbClr val="EEC33D"/>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 name="Freeform: Shape 113">
            <a:extLst>
              <a:ext uri="{FF2B5EF4-FFF2-40B4-BE49-F238E27FC236}">
                <a16:creationId xmlns:a16="http://schemas.microsoft.com/office/drawing/2014/main" id="{B4EAA2DE-F413-41D2-AF43-6FD71BB0A1A4}"/>
              </a:ext>
            </a:extLst>
          </p:cNvPr>
          <p:cNvSpPr/>
          <p:nvPr/>
        </p:nvSpPr>
        <p:spPr>
          <a:xfrm rot="13739991" flipH="1" flipV="1">
            <a:off x="9976465" y="4261072"/>
            <a:ext cx="878685" cy="138700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Freeform: Shape 114">
            <a:extLst>
              <a:ext uri="{FF2B5EF4-FFF2-40B4-BE49-F238E27FC236}">
                <a16:creationId xmlns:a16="http://schemas.microsoft.com/office/drawing/2014/main" id="{496DCA88-6B25-4A6C-8F6D-33AAEADDCA20}"/>
              </a:ext>
            </a:extLst>
          </p:cNvPr>
          <p:cNvSpPr/>
          <p:nvPr/>
        </p:nvSpPr>
        <p:spPr>
          <a:xfrm rot="19487825" flipH="1" flipV="1">
            <a:off x="7409055" y="4312665"/>
            <a:ext cx="837899" cy="1188200"/>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6" name="Graphic 115" descr="Bee outline">
            <a:extLst>
              <a:ext uri="{FF2B5EF4-FFF2-40B4-BE49-F238E27FC236}">
                <a16:creationId xmlns:a16="http://schemas.microsoft.com/office/drawing/2014/main" id="{19BBB1C6-78F9-42D1-836B-0A44BBA1C5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571502" flipH="1" flipV="1">
            <a:off x="7317725" y="4604661"/>
            <a:ext cx="455562" cy="420051"/>
          </a:xfrm>
          <a:prstGeom prst="rect">
            <a:avLst/>
          </a:prstGeom>
        </p:spPr>
      </p:pic>
      <p:pic>
        <p:nvPicPr>
          <p:cNvPr id="117" name="Graphic 116" descr="Bee outline">
            <a:extLst>
              <a:ext uri="{FF2B5EF4-FFF2-40B4-BE49-F238E27FC236}">
                <a16:creationId xmlns:a16="http://schemas.microsoft.com/office/drawing/2014/main" id="{3F6DE7B8-E428-4529-AF2F-21164A00E0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893027" flipH="1" flipV="1">
            <a:off x="9779069" y="4888712"/>
            <a:ext cx="455562" cy="420051"/>
          </a:xfrm>
          <a:prstGeom prst="rect">
            <a:avLst/>
          </a:prstGeom>
        </p:spPr>
      </p:pic>
      <p:cxnSp>
        <p:nvCxnSpPr>
          <p:cNvPr id="118" name="Straight Arrow Connector 117">
            <a:extLst>
              <a:ext uri="{FF2B5EF4-FFF2-40B4-BE49-F238E27FC236}">
                <a16:creationId xmlns:a16="http://schemas.microsoft.com/office/drawing/2014/main" id="{BDC90DFB-A7CF-45FD-ABEE-AA69225F55E0}"/>
              </a:ext>
            </a:extLst>
          </p:cNvPr>
          <p:cNvCxnSpPr>
            <a:cxnSpLocks/>
          </p:cNvCxnSpPr>
          <p:nvPr/>
        </p:nvCxnSpPr>
        <p:spPr>
          <a:xfrm>
            <a:off x="9909837" y="2530002"/>
            <a:ext cx="316078" cy="21352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203D84F1-A739-4A0B-8677-29234164B709}"/>
              </a:ext>
            </a:extLst>
          </p:cNvPr>
          <p:cNvCxnSpPr>
            <a:cxnSpLocks/>
          </p:cNvCxnSpPr>
          <p:nvPr/>
        </p:nvCxnSpPr>
        <p:spPr>
          <a:xfrm flipH="1">
            <a:off x="7975565" y="2802703"/>
            <a:ext cx="478881" cy="19012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3B6D4229-478C-4E0E-AC37-B67C9AD94E74}"/>
              </a:ext>
            </a:extLst>
          </p:cNvPr>
          <p:cNvGrpSpPr/>
          <p:nvPr/>
        </p:nvGrpSpPr>
        <p:grpSpPr>
          <a:xfrm>
            <a:off x="4225226" y="4441012"/>
            <a:ext cx="1613917" cy="1349540"/>
            <a:chOff x="898370" y="1993647"/>
            <a:chExt cx="5082792" cy="4288394"/>
          </a:xfrm>
        </p:grpSpPr>
        <p:pic>
          <p:nvPicPr>
            <p:cNvPr id="135" name="Graphic 134" descr="Single gear outline">
              <a:extLst>
                <a:ext uri="{FF2B5EF4-FFF2-40B4-BE49-F238E27FC236}">
                  <a16:creationId xmlns:a16="http://schemas.microsoft.com/office/drawing/2014/main" id="{A51635C2-A2BE-46AB-AB9A-868F7CF6A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7211" y="3506756"/>
              <a:ext cx="1479355" cy="1479355"/>
            </a:xfrm>
            <a:prstGeom prst="rect">
              <a:avLst/>
            </a:prstGeom>
          </p:spPr>
        </p:pic>
        <p:pic>
          <p:nvPicPr>
            <p:cNvPr id="136" name="Graphic 135" descr="Single gear outline">
              <a:extLst>
                <a:ext uri="{FF2B5EF4-FFF2-40B4-BE49-F238E27FC236}">
                  <a16:creationId xmlns:a16="http://schemas.microsoft.com/office/drawing/2014/main" id="{D78DE587-CD57-44BB-BC9E-A1C66194A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3563746" y="3706866"/>
              <a:ext cx="1479355" cy="1479355"/>
            </a:xfrm>
            <a:prstGeom prst="rect">
              <a:avLst/>
            </a:prstGeom>
          </p:spPr>
        </p:pic>
        <p:pic>
          <p:nvPicPr>
            <p:cNvPr id="137" name="Graphic 136" descr="Single gear outline">
              <a:extLst>
                <a:ext uri="{FF2B5EF4-FFF2-40B4-BE49-F238E27FC236}">
                  <a16:creationId xmlns:a16="http://schemas.microsoft.com/office/drawing/2014/main" id="{DE6970FB-A8F0-4040-93DB-F75D040602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1651646" y="3304398"/>
              <a:ext cx="1479355" cy="1479355"/>
            </a:xfrm>
            <a:prstGeom prst="rect">
              <a:avLst/>
            </a:prstGeom>
          </p:spPr>
        </p:pic>
        <p:pic>
          <p:nvPicPr>
            <p:cNvPr id="138" name="Graphic 137" descr="Bee outline">
              <a:extLst>
                <a:ext uri="{FF2B5EF4-FFF2-40B4-BE49-F238E27FC236}">
                  <a16:creationId xmlns:a16="http://schemas.microsoft.com/office/drawing/2014/main" id="{BD4D8C1B-93AF-4ABC-9E47-64CA4FCE6B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001263">
              <a:off x="4189749" y="2541587"/>
              <a:ext cx="1791413" cy="1791413"/>
            </a:xfrm>
            <a:prstGeom prst="rect">
              <a:avLst/>
            </a:prstGeom>
          </p:spPr>
        </p:pic>
        <p:pic>
          <p:nvPicPr>
            <p:cNvPr id="139" name="Graphic 138" descr="Bee outline">
              <a:extLst>
                <a:ext uri="{FF2B5EF4-FFF2-40B4-BE49-F238E27FC236}">
                  <a16:creationId xmlns:a16="http://schemas.microsoft.com/office/drawing/2014/main" id="{4F828D6F-17EB-470B-9825-42D9869D1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77206">
              <a:off x="2102429" y="4490628"/>
              <a:ext cx="1791413" cy="1791413"/>
            </a:xfrm>
            <a:prstGeom prst="rect">
              <a:avLst/>
            </a:prstGeom>
          </p:spPr>
        </p:pic>
        <p:pic>
          <p:nvPicPr>
            <p:cNvPr id="140" name="Graphic 139" descr="Bee outline">
              <a:extLst>
                <a:ext uri="{FF2B5EF4-FFF2-40B4-BE49-F238E27FC236}">
                  <a16:creationId xmlns:a16="http://schemas.microsoft.com/office/drawing/2014/main" id="{AE3FBA73-9333-43FE-AFB6-D0B3474DD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31286">
              <a:off x="898370" y="1993647"/>
              <a:ext cx="1791413" cy="1791413"/>
            </a:xfrm>
            <a:prstGeom prst="rect">
              <a:avLst/>
            </a:prstGeom>
          </p:spPr>
        </p:pic>
      </p:grpSp>
      <p:grpSp>
        <p:nvGrpSpPr>
          <p:cNvPr id="125" name="Group 124">
            <a:extLst>
              <a:ext uri="{FF2B5EF4-FFF2-40B4-BE49-F238E27FC236}">
                <a16:creationId xmlns:a16="http://schemas.microsoft.com/office/drawing/2014/main" id="{004F251E-56FA-4AAA-96BF-672751318198}"/>
              </a:ext>
            </a:extLst>
          </p:cNvPr>
          <p:cNvGrpSpPr/>
          <p:nvPr/>
        </p:nvGrpSpPr>
        <p:grpSpPr>
          <a:xfrm rot="2236765">
            <a:off x="1023230" y="4263591"/>
            <a:ext cx="1540793" cy="1507705"/>
            <a:chOff x="6755116" y="530338"/>
            <a:chExt cx="4564041" cy="4930952"/>
          </a:xfrm>
        </p:grpSpPr>
        <p:pic>
          <p:nvPicPr>
            <p:cNvPr id="129" name="Graphic 128" descr="Single gear outline">
              <a:extLst>
                <a:ext uri="{FF2B5EF4-FFF2-40B4-BE49-F238E27FC236}">
                  <a16:creationId xmlns:a16="http://schemas.microsoft.com/office/drawing/2014/main" id="{13AEC489-CA46-46C1-ACB1-1885878B5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444621">
              <a:off x="6755116" y="2295654"/>
              <a:ext cx="1479355" cy="1479355"/>
            </a:xfrm>
            <a:prstGeom prst="rect">
              <a:avLst/>
            </a:prstGeom>
          </p:spPr>
        </p:pic>
        <p:pic>
          <p:nvPicPr>
            <p:cNvPr id="130" name="Graphic 129" descr="Bee outline">
              <a:extLst>
                <a:ext uri="{FF2B5EF4-FFF2-40B4-BE49-F238E27FC236}">
                  <a16:creationId xmlns:a16="http://schemas.microsoft.com/office/drawing/2014/main" id="{4C6385EF-CEE5-44D3-AD62-428036457D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797839" y="2040471"/>
              <a:ext cx="1791413" cy="1791413"/>
            </a:xfrm>
            <a:prstGeom prst="rect">
              <a:avLst/>
            </a:prstGeom>
          </p:spPr>
        </p:pic>
        <p:pic>
          <p:nvPicPr>
            <p:cNvPr id="131" name="Graphic 130" descr="Single gear outline">
              <a:extLst>
                <a:ext uri="{FF2B5EF4-FFF2-40B4-BE49-F238E27FC236}">
                  <a16:creationId xmlns:a16="http://schemas.microsoft.com/office/drawing/2014/main" id="{051D670E-C920-4393-9D44-25673BB274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089346">
              <a:off x="9839802" y="530338"/>
              <a:ext cx="1479355" cy="1479355"/>
            </a:xfrm>
            <a:prstGeom prst="rect">
              <a:avLst/>
            </a:prstGeom>
          </p:spPr>
        </p:pic>
        <p:pic>
          <p:nvPicPr>
            <p:cNvPr id="132" name="Graphic 131" descr="Bee outline">
              <a:extLst>
                <a:ext uri="{FF2B5EF4-FFF2-40B4-BE49-F238E27FC236}">
                  <a16:creationId xmlns:a16="http://schemas.microsoft.com/office/drawing/2014/main" id="{A91FCAFA-5835-422C-82DA-3F59AF08DE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96846">
              <a:off x="8988678" y="1362719"/>
              <a:ext cx="1791413" cy="1791413"/>
            </a:xfrm>
            <a:prstGeom prst="rect">
              <a:avLst/>
            </a:prstGeom>
          </p:spPr>
        </p:pic>
        <p:pic>
          <p:nvPicPr>
            <p:cNvPr id="133" name="Graphic 132" descr="Single gear outline">
              <a:extLst>
                <a:ext uri="{FF2B5EF4-FFF2-40B4-BE49-F238E27FC236}">
                  <a16:creationId xmlns:a16="http://schemas.microsoft.com/office/drawing/2014/main" id="{C24D8643-F599-48D8-9989-01750BFC19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319447">
              <a:off x="9697323" y="3981935"/>
              <a:ext cx="1479355" cy="1479355"/>
            </a:xfrm>
            <a:prstGeom prst="rect">
              <a:avLst/>
            </a:prstGeom>
          </p:spPr>
        </p:pic>
        <p:pic>
          <p:nvPicPr>
            <p:cNvPr id="134" name="Graphic 133" descr="Bee outline">
              <a:extLst>
                <a:ext uri="{FF2B5EF4-FFF2-40B4-BE49-F238E27FC236}">
                  <a16:creationId xmlns:a16="http://schemas.microsoft.com/office/drawing/2014/main" id="{57860BF1-25F2-4F7D-8091-C00BB97B5B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32442">
              <a:off x="8976781" y="2718574"/>
              <a:ext cx="1791413" cy="1791413"/>
            </a:xfrm>
            <a:prstGeom prst="rect">
              <a:avLst/>
            </a:prstGeom>
          </p:spPr>
        </p:pic>
      </p:grpSp>
      <p:sp>
        <p:nvSpPr>
          <p:cNvPr id="126" name="TextBox 125">
            <a:extLst>
              <a:ext uri="{FF2B5EF4-FFF2-40B4-BE49-F238E27FC236}">
                <a16:creationId xmlns:a16="http://schemas.microsoft.com/office/drawing/2014/main" id="{B99CC696-B9A9-479E-94AC-52BFC1D3A201}"/>
              </a:ext>
            </a:extLst>
          </p:cNvPr>
          <p:cNvSpPr txBox="1"/>
          <p:nvPr/>
        </p:nvSpPr>
        <p:spPr>
          <a:xfrm>
            <a:off x="2625236" y="4721232"/>
            <a:ext cx="477007" cy="646331"/>
          </a:xfrm>
          <a:prstGeom prst="rect">
            <a:avLst/>
          </a:prstGeom>
          <a:noFill/>
        </p:spPr>
        <p:txBody>
          <a:bodyPr wrap="square" rtlCol="0">
            <a:spAutoFit/>
          </a:bodyPr>
          <a:lstStyle/>
          <a:p>
            <a:r>
              <a:rPr lang="en-US" sz="3600" dirty="0">
                <a:solidFill>
                  <a:schemeClr val="tx2"/>
                </a:solidFill>
              </a:rPr>
              <a:t>+</a:t>
            </a:r>
            <a:endParaRPr lang="en-GB" sz="3600" dirty="0">
              <a:solidFill>
                <a:schemeClr val="tx2"/>
              </a:solidFill>
            </a:endParaRPr>
          </a:p>
        </p:txBody>
      </p:sp>
      <p:sp>
        <p:nvSpPr>
          <p:cNvPr id="127" name="TextBox 126">
            <a:extLst>
              <a:ext uri="{FF2B5EF4-FFF2-40B4-BE49-F238E27FC236}">
                <a16:creationId xmlns:a16="http://schemas.microsoft.com/office/drawing/2014/main" id="{F726C1FC-BD56-4BF1-9EA1-B74CF4BD1A7B}"/>
              </a:ext>
            </a:extLst>
          </p:cNvPr>
          <p:cNvSpPr txBox="1"/>
          <p:nvPr/>
        </p:nvSpPr>
        <p:spPr>
          <a:xfrm>
            <a:off x="978817" y="4739651"/>
            <a:ext cx="477007" cy="646331"/>
          </a:xfrm>
          <a:prstGeom prst="rect">
            <a:avLst/>
          </a:prstGeom>
          <a:noFill/>
        </p:spPr>
        <p:txBody>
          <a:bodyPr wrap="square" rtlCol="0">
            <a:spAutoFit/>
          </a:bodyPr>
          <a:lstStyle/>
          <a:p>
            <a:r>
              <a:rPr lang="en-US" sz="3600" dirty="0">
                <a:solidFill>
                  <a:schemeClr val="tx2"/>
                </a:solidFill>
              </a:rPr>
              <a:t>p</a:t>
            </a:r>
            <a:endParaRPr lang="en-GB" sz="3600" dirty="0">
              <a:solidFill>
                <a:schemeClr val="tx2"/>
              </a:solidFill>
            </a:endParaRPr>
          </a:p>
        </p:txBody>
      </p:sp>
      <p:sp>
        <p:nvSpPr>
          <p:cNvPr id="128" name="TextBox 127">
            <a:extLst>
              <a:ext uri="{FF2B5EF4-FFF2-40B4-BE49-F238E27FC236}">
                <a16:creationId xmlns:a16="http://schemas.microsoft.com/office/drawing/2014/main" id="{15833B09-B07F-49F7-9E1C-9D51B1C64206}"/>
              </a:ext>
            </a:extLst>
          </p:cNvPr>
          <p:cNvSpPr txBox="1"/>
          <p:nvPr/>
        </p:nvSpPr>
        <p:spPr>
          <a:xfrm>
            <a:off x="3166704" y="4823246"/>
            <a:ext cx="1326811" cy="646331"/>
          </a:xfrm>
          <a:prstGeom prst="rect">
            <a:avLst/>
          </a:prstGeom>
          <a:noFill/>
        </p:spPr>
        <p:txBody>
          <a:bodyPr wrap="square" rtlCol="0">
            <a:spAutoFit/>
          </a:bodyPr>
          <a:lstStyle/>
          <a:p>
            <a:r>
              <a:rPr lang="en-US" sz="3600" dirty="0">
                <a:solidFill>
                  <a:schemeClr val="tx2"/>
                </a:solidFill>
              </a:rPr>
              <a:t>(1-p)</a:t>
            </a:r>
            <a:endParaRPr lang="en-GB" sz="3600" dirty="0">
              <a:solidFill>
                <a:schemeClr val="tx2"/>
              </a:solidFill>
            </a:endParaRPr>
          </a:p>
        </p:txBody>
      </p:sp>
      <p:sp>
        <p:nvSpPr>
          <p:cNvPr id="151" name="Rectangle 150">
            <a:extLst>
              <a:ext uri="{FF2B5EF4-FFF2-40B4-BE49-F238E27FC236}">
                <a16:creationId xmlns:a16="http://schemas.microsoft.com/office/drawing/2014/main" id="{3C5FA1BD-82B9-4545-BC17-09C8A8E5CD49}"/>
              </a:ext>
            </a:extLst>
          </p:cNvPr>
          <p:cNvSpPr/>
          <p:nvPr/>
        </p:nvSpPr>
        <p:spPr>
          <a:xfrm>
            <a:off x="693652" y="4080927"/>
            <a:ext cx="5317726" cy="20418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0852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par>
                                <p:cTn id="39" presetID="1" presetClass="entr" presetSubtype="0" fill="hold" grpId="0" nodeType="withEffect">
                                  <p:stCondLst>
                                    <p:cond delay="0"/>
                                  </p:stCondLst>
                                  <p:iterate type="lt">
                                    <p:tmAbs val="0"/>
                                  </p:iterate>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childTnLst>
                                </p:cTn>
                              </p:par>
                              <p:par>
                                <p:cTn id="43" presetID="1" presetClass="entr" presetSubtype="0" fill="hold" grpId="0" nodeType="withEffect">
                                  <p:stCondLst>
                                    <p:cond delay="0"/>
                                  </p:stCondLst>
                                  <p:iterate type="lt">
                                    <p:tmAbs val="0"/>
                                  </p:iterate>
                                  <p:childTnLst>
                                    <p:set>
                                      <p:cBhvr>
                                        <p:cTn id="44" dur="1" fill="hold">
                                          <p:stCondLst>
                                            <p:cond delay="0"/>
                                          </p:stCondLst>
                                        </p:cTn>
                                        <p:tgtEl>
                                          <p:spTgt spid="126"/>
                                        </p:tgtEl>
                                        <p:attrNameLst>
                                          <p:attrName>style.visibility</p:attrName>
                                        </p:attrNameLst>
                                      </p:cBhvr>
                                      <p:to>
                                        <p:strVal val="visible"/>
                                      </p:to>
                                    </p:set>
                                  </p:childTnLst>
                                </p:cTn>
                              </p:par>
                              <p:par>
                                <p:cTn id="45" presetID="1" presetClass="entr" presetSubtype="0" fill="hold" grpId="0" nodeType="withEffect">
                                  <p:stCondLst>
                                    <p:cond delay="0"/>
                                  </p:stCondLst>
                                  <p:iterate type="lt">
                                    <p:tmAbs val="0"/>
                                  </p:iterate>
                                  <p:childTnLst>
                                    <p:set>
                                      <p:cBhvr>
                                        <p:cTn id="46" dur="1" fill="hold">
                                          <p:stCondLst>
                                            <p:cond delay="0"/>
                                          </p:stCondLst>
                                        </p:cTn>
                                        <p:tgtEl>
                                          <p:spTgt spid="1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5" presetClass="emph" presetSubtype="0" grpId="1" nodeType="clickEffect">
                                  <p:stCondLst>
                                    <p:cond delay="0"/>
                                  </p:stCondLst>
                                  <p:iterate type="lt">
                                    <p:tmAbs val="25"/>
                                  </p:iterate>
                                  <p:childTnLst>
                                    <p:set>
                                      <p:cBhvr override="childStyle">
                                        <p:cTn id="52" dur="indefinite"/>
                                        <p:tgtEl>
                                          <p:spTgt spid="127"/>
                                        </p:tgtEl>
                                        <p:attrNameLst>
                                          <p:attrName>style.fontWeight</p:attrName>
                                        </p:attrNameLst>
                                      </p:cBhvr>
                                      <p:to>
                                        <p:strVal val="bold"/>
                                      </p:to>
                                    </p:set>
                                  </p:childTnLst>
                                </p:cTn>
                              </p:par>
                              <p:par>
                                <p:cTn id="53" presetID="15" presetClass="emph" presetSubtype="0" grpId="1" nodeType="withEffect">
                                  <p:stCondLst>
                                    <p:cond delay="0"/>
                                  </p:stCondLst>
                                  <p:iterate type="lt">
                                    <p:tmAbs val="25"/>
                                  </p:iterate>
                                  <p:childTnLst>
                                    <p:set>
                                      <p:cBhvr override="childStyle">
                                        <p:cTn id="54" dur="indefinite"/>
                                        <p:tgtEl>
                                          <p:spTgt spid="126"/>
                                        </p:tgtEl>
                                        <p:attrNameLst>
                                          <p:attrName>style.fontWeight</p:attrName>
                                        </p:attrNameLst>
                                      </p:cBhvr>
                                      <p:to>
                                        <p:strVal val="bold"/>
                                      </p:to>
                                    </p:set>
                                  </p:childTnLst>
                                </p:cTn>
                              </p:par>
                              <p:par>
                                <p:cTn id="55" presetID="15" presetClass="emph" presetSubtype="0" grpId="1" nodeType="withEffect">
                                  <p:stCondLst>
                                    <p:cond delay="0"/>
                                  </p:stCondLst>
                                  <p:iterate type="lt">
                                    <p:tmAbs val="25"/>
                                  </p:iterate>
                                  <p:childTnLst>
                                    <p:set>
                                      <p:cBhvr override="childStyle">
                                        <p:cTn id="56" dur="indefinite"/>
                                        <p:tgtEl>
                                          <p:spTgt spid="128"/>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93" grpId="0" animBg="1"/>
      <p:bldP spid="97" grpId="0" animBg="1"/>
      <p:bldP spid="113" grpId="0" animBg="1"/>
      <p:bldP spid="114" grpId="0" animBg="1"/>
      <p:bldP spid="115" grpId="0" animBg="1"/>
      <p:bldP spid="126" grpId="0"/>
      <p:bldP spid="126" grpId="1"/>
      <p:bldP spid="127" grpId="0"/>
      <p:bldP spid="127" grpId="1"/>
      <p:bldP spid="128" grpId="0"/>
      <p:bldP spid="128" grpId="1"/>
      <p:bldP spid="1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A9A50-C264-460E-8A0B-F3B03513AC74}"/>
              </a:ext>
            </a:extLst>
          </p:cNvPr>
          <p:cNvSpPr>
            <a:spLocks noGrp="1"/>
          </p:cNvSpPr>
          <p:nvPr>
            <p:ph idx="1"/>
          </p:nvPr>
        </p:nvSpPr>
        <p:spPr>
          <a:xfrm>
            <a:off x="722296" y="599241"/>
            <a:ext cx="10907451" cy="5670215"/>
          </a:xfrm>
        </p:spPr>
        <p:txBody>
          <a:bodyPr>
            <a:normAutofit/>
          </a:bodyPr>
          <a:lstStyle/>
          <a:p>
            <a:pPr marL="342900" indent="-342900">
              <a:buBlip>
                <a:blip r:embed="rId3">
                  <a:extLst>
                    <a:ext uri="{96DAC541-7B7A-43D3-8B79-37D633B846F1}">
                      <asvg:svgBlip xmlns:asvg="http://schemas.microsoft.com/office/drawing/2016/SVG/main" r:embed="rId4"/>
                    </a:ext>
                  </a:extLst>
                </a:blip>
              </a:buBlip>
            </a:pPr>
            <a:r>
              <a:rPr lang="en-US" dirty="0"/>
              <a:t>Fit our model to waggle dance data from </a:t>
            </a:r>
            <a:r>
              <a:rPr lang="en-US" b="1" dirty="0"/>
              <a:t>20</a:t>
            </a:r>
            <a:r>
              <a:rPr lang="en-US" dirty="0"/>
              <a:t> hives, collected across two years in an </a:t>
            </a:r>
            <a:r>
              <a:rPr lang="en-US" b="1" dirty="0"/>
              <a:t>urban</a:t>
            </a:r>
            <a:r>
              <a:rPr lang="en-US" dirty="0"/>
              <a:t> and </a:t>
            </a:r>
            <a:r>
              <a:rPr lang="en-US" b="1" dirty="0" err="1"/>
              <a:t>agri</a:t>
            </a:r>
            <a:r>
              <a:rPr lang="en-US" b="1" dirty="0"/>
              <a:t>-rural</a:t>
            </a:r>
            <a:r>
              <a:rPr lang="en-US" dirty="0"/>
              <a:t> environment (10 sites in each).</a:t>
            </a:r>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r>
              <a:rPr lang="en-US" dirty="0"/>
              <a:t>Evaluate how environment influences waggle dance use (</a:t>
            </a:r>
            <a:r>
              <a:rPr lang="en-US" b="1" dirty="0"/>
              <a:t>P</a:t>
            </a:r>
            <a:r>
              <a:rPr lang="en-US" dirty="0"/>
              <a:t>)</a:t>
            </a:r>
            <a:endParaRPr lang="en-US" b="1" dirty="0"/>
          </a:p>
          <a:p>
            <a:endParaRPr lang="en-US" dirty="0"/>
          </a:p>
        </p:txBody>
      </p:sp>
      <p:grpSp>
        <p:nvGrpSpPr>
          <p:cNvPr id="24" name="Group 23">
            <a:extLst>
              <a:ext uri="{FF2B5EF4-FFF2-40B4-BE49-F238E27FC236}">
                <a16:creationId xmlns:a16="http://schemas.microsoft.com/office/drawing/2014/main" id="{350DCA1E-6192-42FD-9AAB-5BEADBE06938}"/>
              </a:ext>
            </a:extLst>
          </p:cNvPr>
          <p:cNvGrpSpPr/>
          <p:nvPr/>
        </p:nvGrpSpPr>
        <p:grpSpPr>
          <a:xfrm>
            <a:off x="4695661" y="3540018"/>
            <a:ext cx="1608600" cy="1349540"/>
            <a:chOff x="898370" y="1993647"/>
            <a:chExt cx="5082792" cy="4288394"/>
          </a:xfrm>
        </p:grpSpPr>
        <p:pic>
          <p:nvPicPr>
            <p:cNvPr id="25" name="Graphic 24" descr="Single gear outline">
              <a:extLst>
                <a:ext uri="{FF2B5EF4-FFF2-40B4-BE49-F238E27FC236}">
                  <a16:creationId xmlns:a16="http://schemas.microsoft.com/office/drawing/2014/main" id="{DB04F91D-B301-45F7-8247-C5558E5AEA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87211" y="3506756"/>
              <a:ext cx="1479355" cy="1479355"/>
            </a:xfrm>
            <a:prstGeom prst="rect">
              <a:avLst/>
            </a:prstGeom>
          </p:spPr>
        </p:pic>
        <p:pic>
          <p:nvPicPr>
            <p:cNvPr id="26" name="Graphic 25" descr="Single gear outline">
              <a:extLst>
                <a:ext uri="{FF2B5EF4-FFF2-40B4-BE49-F238E27FC236}">
                  <a16:creationId xmlns:a16="http://schemas.microsoft.com/office/drawing/2014/main" id="{16196FFF-C76C-4D0A-A016-9F752A353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45720">
              <a:off x="3563746" y="3706866"/>
              <a:ext cx="1479355" cy="1479355"/>
            </a:xfrm>
            <a:prstGeom prst="rect">
              <a:avLst/>
            </a:prstGeom>
          </p:spPr>
        </p:pic>
        <p:pic>
          <p:nvPicPr>
            <p:cNvPr id="27" name="Graphic 26" descr="Single gear outline">
              <a:extLst>
                <a:ext uri="{FF2B5EF4-FFF2-40B4-BE49-F238E27FC236}">
                  <a16:creationId xmlns:a16="http://schemas.microsoft.com/office/drawing/2014/main" id="{9F4F1B86-1C27-4135-9402-2A3933E71E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45720">
              <a:off x="1651646" y="3304398"/>
              <a:ext cx="1479355" cy="1479355"/>
            </a:xfrm>
            <a:prstGeom prst="rect">
              <a:avLst/>
            </a:prstGeom>
          </p:spPr>
        </p:pic>
        <p:pic>
          <p:nvPicPr>
            <p:cNvPr id="28" name="Graphic 27" descr="Bee outline">
              <a:extLst>
                <a:ext uri="{FF2B5EF4-FFF2-40B4-BE49-F238E27FC236}">
                  <a16:creationId xmlns:a16="http://schemas.microsoft.com/office/drawing/2014/main" id="{0989C7D5-2C1D-4FDF-B8D1-279B8794F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001263">
              <a:off x="4189749" y="2541587"/>
              <a:ext cx="1791413" cy="1791413"/>
            </a:xfrm>
            <a:prstGeom prst="rect">
              <a:avLst/>
            </a:prstGeom>
          </p:spPr>
        </p:pic>
        <p:pic>
          <p:nvPicPr>
            <p:cNvPr id="29" name="Graphic 28" descr="Bee outline">
              <a:extLst>
                <a:ext uri="{FF2B5EF4-FFF2-40B4-BE49-F238E27FC236}">
                  <a16:creationId xmlns:a16="http://schemas.microsoft.com/office/drawing/2014/main" id="{DF6D9077-1C28-4552-AFEA-F5855B7126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77206">
              <a:off x="2102429" y="4490628"/>
              <a:ext cx="1791413" cy="1791413"/>
            </a:xfrm>
            <a:prstGeom prst="rect">
              <a:avLst/>
            </a:prstGeom>
          </p:spPr>
        </p:pic>
        <p:pic>
          <p:nvPicPr>
            <p:cNvPr id="30" name="Graphic 29" descr="Bee outline">
              <a:extLst>
                <a:ext uri="{FF2B5EF4-FFF2-40B4-BE49-F238E27FC236}">
                  <a16:creationId xmlns:a16="http://schemas.microsoft.com/office/drawing/2014/main" id="{2D64FBFC-08A8-45D0-995E-D9FB9BD4FA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31286">
              <a:off x="898370" y="1993647"/>
              <a:ext cx="1791413" cy="1791413"/>
            </a:xfrm>
            <a:prstGeom prst="rect">
              <a:avLst/>
            </a:prstGeom>
          </p:spPr>
        </p:pic>
      </p:grpSp>
      <p:grpSp>
        <p:nvGrpSpPr>
          <p:cNvPr id="31" name="Group 30">
            <a:extLst>
              <a:ext uri="{FF2B5EF4-FFF2-40B4-BE49-F238E27FC236}">
                <a16:creationId xmlns:a16="http://schemas.microsoft.com/office/drawing/2014/main" id="{1BD6DC03-197E-4151-9AA1-677FD39102DD}"/>
              </a:ext>
            </a:extLst>
          </p:cNvPr>
          <p:cNvGrpSpPr/>
          <p:nvPr/>
        </p:nvGrpSpPr>
        <p:grpSpPr>
          <a:xfrm rot="2236765">
            <a:off x="1504214" y="3362597"/>
            <a:ext cx="1535716" cy="1507705"/>
            <a:chOff x="6755116" y="530338"/>
            <a:chExt cx="4564041" cy="4930952"/>
          </a:xfrm>
        </p:grpSpPr>
        <p:pic>
          <p:nvPicPr>
            <p:cNvPr id="32" name="Graphic 31" descr="Single gear outline">
              <a:extLst>
                <a:ext uri="{FF2B5EF4-FFF2-40B4-BE49-F238E27FC236}">
                  <a16:creationId xmlns:a16="http://schemas.microsoft.com/office/drawing/2014/main" id="{99F6D5FA-C4FF-462A-9F4A-E61E9AFEE5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444621">
              <a:off x="6755116" y="2295654"/>
              <a:ext cx="1479355" cy="1479355"/>
            </a:xfrm>
            <a:prstGeom prst="rect">
              <a:avLst/>
            </a:prstGeom>
          </p:spPr>
        </p:pic>
        <p:pic>
          <p:nvPicPr>
            <p:cNvPr id="33" name="Graphic 32" descr="Bee outline">
              <a:extLst>
                <a:ext uri="{FF2B5EF4-FFF2-40B4-BE49-F238E27FC236}">
                  <a16:creationId xmlns:a16="http://schemas.microsoft.com/office/drawing/2014/main" id="{1F885B86-BAD7-4D86-A69E-3E81421D8D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7797839" y="2040471"/>
              <a:ext cx="1791413" cy="1791413"/>
            </a:xfrm>
            <a:prstGeom prst="rect">
              <a:avLst/>
            </a:prstGeom>
          </p:spPr>
        </p:pic>
        <p:pic>
          <p:nvPicPr>
            <p:cNvPr id="34" name="Graphic 33" descr="Single gear outline">
              <a:extLst>
                <a:ext uri="{FF2B5EF4-FFF2-40B4-BE49-F238E27FC236}">
                  <a16:creationId xmlns:a16="http://schemas.microsoft.com/office/drawing/2014/main" id="{6EBBB9BF-DB90-4946-B458-8E64E66856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089346">
              <a:off x="9839802" y="530338"/>
              <a:ext cx="1479355" cy="1479355"/>
            </a:xfrm>
            <a:prstGeom prst="rect">
              <a:avLst/>
            </a:prstGeom>
          </p:spPr>
        </p:pic>
        <p:pic>
          <p:nvPicPr>
            <p:cNvPr id="35" name="Graphic 34" descr="Bee outline">
              <a:extLst>
                <a:ext uri="{FF2B5EF4-FFF2-40B4-BE49-F238E27FC236}">
                  <a16:creationId xmlns:a16="http://schemas.microsoft.com/office/drawing/2014/main" id="{E857DCFF-F965-4DCE-9F65-A5E07E9A2B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6846">
              <a:off x="8988678" y="1362719"/>
              <a:ext cx="1791413" cy="1791413"/>
            </a:xfrm>
            <a:prstGeom prst="rect">
              <a:avLst/>
            </a:prstGeom>
          </p:spPr>
        </p:pic>
        <p:pic>
          <p:nvPicPr>
            <p:cNvPr id="36" name="Graphic 35" descr="Single gear outline">
              <a:extLst>
                <a:ext uri="{FF2B5EF4-FFF2-40B4-BE49-F238E27FC236}">
                  <a16:creationId xmlns:a16="http://schemas.microsoft.com/office/drawing/2014/main" id="{67425267-0F21-4C30-B141-E0DC6894BC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319447">
              <a:off x="9697323" y="3981935"/>
              <a:ext cx="1479355" cy="1479355"/>
            </a:xfrm>
            <a:prstGeom prst="rect">
              <a:avLst/>
            </a:prstGeom>
          </p:spPr>
        </p:pic>
        <p:pic>
          <p:nvPicPr>
            <p:cNvPr id="37" name="Graphic 36" descr="Bee outline">
              <a:extLst>
                <a:ext uri="{FF2B5EF4-FFF2-40B4-BE49-F238E27FC236}">
                  <a16:creationId xmlns:a16="http://schemas.microsoft.com/office/drawing/2014/main" id="{3E458EFA-38FC-4E03-B20C-53AEF64D3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032442">
              <a:off x="8976781" y="2718574"/>
              <a:ext cx="1791413" cy="1791413"/>
            </a:xfrm>
            <a:prstGeom prst="rect">
              <a:avLst/>
            </a:prstGeom>
          </p:spPr>
        </p:pic>
      </p:grpSp>
      <p:sp>
        <p:nvSpPr>
          <p:cNvPr id="38" name="TextBox 37">
            <a:extLst>
              <a:ext uri="{FF2B5EF4-FFF2-40B4-BE49-F238E27FC236}">
                <a16:creationId xmlns:a16="http://schemas.microsoft.com/office/drawing/2014/main" id="{05B676B8-9FD6-45B7-870F-C28509E72C15}"/>
              </a:ext>
            </a:extLst>
          </p:cNvPr>
          <p:cNvSpPr txBox="1"/>
          <p:nvPr/>
        </p:nvSpPr>
        <p:spPr>
          <a:xfrm>
            <a:off x="3100943" y="3820238"/>
            <a:ext cx="475436" cy="646331"/>
          </a:xfrm>
          <a:prstGeom prst="rect">
            <a:avLst/>
          </a:prstGeom>
          <a:noFill/>
        </p:spPr>
        <p:txBody>
          <a:bodyPr wrap="square" rtlCol="0">
            <a:spAutoFit/>
          </a:bodyPr>
          <a:lstStyle/>
          <a:p>
            <a:r>
              <a:rPr lang="en-US" sz="3600" dirty="0">
                <a:solidFill>
                  <a:schemeClr val="tx2"/>
                </a:solidFill>
              </a:rPr>
              <a:t>+</a:t>
            </a:r>
            <a:endParaRPr lang="en-GB" sz="3600" dirty="0">
              <a:solidFill>
                <a:schemeClr val="tx2"/>
              </a:solidFill>
            </a:endParaRPr>
          </a:p>
        </p:txBody>
      </p:sp>
      <p:sp>
        <p:nvSpPr>
          <p:cNvPr id="39" name="TextBox 38">
            <a:extLst>
              <a:ext uri="{FF2B5EF4-FFF2-40B4-BE49-F238E27FC236}">
                <a16:creationId xmlns:a16="http://schemas.microsoft.com/office/drawing/2014/main" id="{AAB5ED54-863F-45EC-A33D-F26EE36EB7C2}"/>
              </a:ext>
            </a:extLst>
          </p:cNvPr>
          <p:cNvSpPr txBox="1"/>
          <p:nvPr/>
        </p:nvSpPr>
        <p:spPr>
          <a:xfrm>
            <a:off x="1459948" y="3838657"/>
            <a:ext cx="475436" cy="646331"/>
          </a:xfrm>
          <a:prstGeom prst="rect">
            <a:avLst/>
          </a:prstGeom>
          <a:noFill/>
        </p:spPr>
        <p:txBody>
          <a:bodyPr wrap="square" rtlCol="0">
            <a:spAutoFit/>
          </a:bodyPr>
          <a:lstStyle/>
          <a:p>
            <a:r>
              <a:rPr lang="en-US" sz="3600" dirty="0">
                <a:solidFill>
                  <a:schemeClr val="tx2"/>
                </a:solidFill>
              </a:rPr>
              <a:t>p</a:t>
            </a:r>
            <a:endParaRPr lang="en-GB" sz="3600" dirty="0">
              <a:solidFill>
                <a:schemeClr val="tx2"/>
              </a:solidFill>
            </a:endParaRPr>
          </a:p>
        </p:txBody>
      </p:sp>
      <p:sp>
        <p:nvSpPr>
          <p:cNvPr id="40" name="TextBox 39">
            <a:extLst>
              <a:ext uri="{FF2B5EF4-FFF2-40B4-BE49-F238E27FC236}">
                <a16:creationId xmlns:a16="http://schemas.microsoft.com/office/drawing/2014/main" id="{9F772C91-6B0F-4775-8D0E-10B199F6D8B3}"/>
              </a:ext>
            </a:extLst>
          </p:cNvPr>
          <p:cNvSpPr txBox="1"/>
          <p:nvPr/>
        </p:nvSpPr>
        <p:spPr>
          <a:xfrm>
            <a:off x="3640627" y="3922252"/>
            <a:ext cx="1337837" cy="646331"/>
          </a:xfrm>
          <a:prstGeom prst="rect">
            <a:avLst/>
          </a:prstGeom>
          <a:noFill/>
        </p:spPr>
        <p:txBody>
          <a:bodyPr wrap="square" rtlCol="0">
            <a:spAutoFit/>
          </a:bodyPr>
          <a:lstStyle/>
          <a:p>
            <a:r>
              <a:rPr lang="en-US" sz="3600" dirty="0">
                <a:solidFill>
                  <a:schemeClr val="tx2"/>
                </a:solidFill>
              </a:rPr>
              <a:t>(1-p)</a:t>
            </a:r>
            <a:endParaRPr lang="en-GB" sz="3600" dirty="0">
              <a:solidFill>
                <a:schemeClr val="tx2"/>
              </a:solidFill>
            </a:endParaRPr>
          </a:p>
        </p:txBody>
      </p:sp>
      <p:grpSp>
        <p:nvGrpSpPr>
          <p:cNvPr id="44" name="Group 43">
            <a:extLst>
              <a:ext uri="{FF2B5EF4-FFF2-40B4-BE49-F238E27FC236}">
                <a16:creationId xmlns:a16="http://schemas.microsoft.com/office/drawing/2014/main" id="{9DEED053-6EC1-43B2-9DC6-C3E978BF2C2A}"/>
              </a:ext>
            </a:extLst>
          </p:cNvPr>
          <p:cNvGrpSpPr/>
          <p:nvPr/>
        </p:nvGrpSpPr>
        <p:grpSpPr>
          <a:xfrm rot="2236765">
            <a:off x="8482441" y="3278791"/>
            <a:ext cx="1535717" cy="1507704"/>
            <a:chOff x="6755116" y="530338"/>
            <a:chExt cx="4564041" cy="4930952"/>
          </a:xfrm>
        </p:grpSpPr>
        <p:pic>
          <p:nvPicPr>
            <p:cNvPr id="48" name="Graphic 47" descr="Single gear outline">
              <a:extLst>
                <a:ext uri="{FF2B5EF4-FFF2-40B4-BE49-F238E27FC236}">
                  <a16:creationId xmlns:a16="http://schemas.microsoft.com/office/drawing/2014/main" id="{5C075574-BE77-4CBE-A3C9-0943E56C5E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444621">
              <a:off x="6755116" y="2295654"/>
              <a:ext cx="1479355" cy="1479355"/>
            </a:xfrm>
            <a:prstGeom prst="rect">
              <a:avLst/>
            </a:prstGeom>
          </p:spPr>
        </p:pic>
        <p:pic>
          <p:nvPicPr>
            <p:cNvPr id="49" name="Graphic 48" descr="Bee outline">
              <a:extLst>
                <a:ext uri="{FF2B5EF4-FFF2-40B4-BE49-F238E27FC236}">
                  <a16:creationId xmlns:a16="http://schemas.microsoft.com/office/drawing/2014/main" id="{B4C7B89E-837E-42E3-9CF6-EA7DD9C2B4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7797839" y="2040471"/>
              <a:ext cx="1791413" cy="1791413"/>
            </a:xfrm>
            <a:prstGeom prst="rect">
              <a:avLst/>
            </a:prstGeom>
          </p:spPr>
        </p:pic>
        <p:pic>
          <p:nvPicPr>
            <p:cNvPr id="50" name="Graphic 49" descr="Single gear outline">
              <a:extLst>
                <a:ext uri="{FF2B5EF4-FFF2-40B4-BE49-F238E27FC236}">
                  <a16:creationId xmlns:a16="http://schemas.microsoft.com/office/drawing/2014/main" id="{342C2DC0-85C1-4364-9837-BCE4519A6C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089346">
              <a:off x="9839802" y="530338"/>
              <a:ext cx="1479355" cy="1479355"/>
            </a:xfrm>
            <a:prstGeom prst="rect">
              <a:avLst/>
            </a:prstGeom>
          </p:spPr>
        </p:pic>
        <p:pic>
          <p:nvPicPr>
            <p:cNvPr id="51" name="Graphic 50" descr="Bee outline">
              <a:extLst>
                <a:ext uri="{FF2B5EF4-FFF2-40B4-BE49-F238E27FC236}">
                  <a16:creationId xmlns:a16="http://schemas.microsoft.com/office/drawing/2014/main" id="{0AE06CF8-E9F6-4B8C-99D0-BCD01F85B2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6846">
              <a:off x="8988678" y="1362719"/>
              <a:ext cx="1791413" cy="1791413"/>
            </a:xfrm>
            <a:prstGeom prst="rect">
              <a:avLst/>
            </a:prstGeom>
          </p:spPr>
        </p:pic>
        <p:pic>
          <p:nvPicPr>
            <p:cNvPr id="52" name="Graphic 51" descr="Single gear outline">
              <a:extLst>
                <a:ext uri="{FF2B5EF4-FFF2-40B4-BE49-F238E27FC236}">
                  <a16:creationId xmlns:a16="http://schemas.microsoft.com/office/drawing/2014/main" id="{E0A344CE-D87D-460A-909F-140A19069E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319447">
              <a:off x="9697323" y="3981935"/>
              <a:ext cx="1479355" cy="1479355"/>
            </a:xfrm>
            <a:prstGeom prst="rect">
              <a:avLst/>
            </a:prstGeom>
          </p:spPr>
        </p:pic>
        <p:pic>
          <p:nvPicPr>
            <p:cNvPr id="53" name="Graphic 52" descr="Bee outline">
              <a:extLst>
                <a:ext uri="{FF2B5EF4-FFF2-40B4-BE49-F238E27FC236}">
                  <a16:creationId xmlns:a16="http://schemas.microsoft.com/office/drawing/2014/main" id="{094E5B02-93DD-4BB4-A0A8-1D2B5275EF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032442">
              <a:off x="8976781" y="2718574"/>
              <a:ext cx="1791413" cy="1791413"/>
            </a:xfrm>
            <a:prstGeom prst="rect">
              <a:avLst/>
            </a:prstGeom>
          </p:spPr>
        </p:pic>
      </p:grpSp>
      <p:sp>
        <p:nvSpPr>
          <p:cNvPr id="60" name="TextBox 59">
            <a:extLst>
              <a:ext uri="{FF2B5EF4-FFF2-40B4-BE49-F238E27FC236}">
                <a16:creationId xmlns:a16="http://schemas.microsoft.com/office/drawing/2014/main" id="{CEE31E32-36C6-4426-8C8C-C6256ABD1D1C}"/>
              </a:ext>
            </a:extLst>
          </p:cNvPr>
          <p:cNvSpPr txBox="1"/>
          <p:nvPr/>
        </p:nvSpPr>
        <p:spPr>
          <a:xfrm>
            <a:off x="6959502" y="3926893"/>
            <a:ext cx="910947" cy="646331"/>
          </a:xfrm>
          <a:prstGeom prst="rect">
            <a:avLst/>
          </a:prstGeom>
          <a:noFill/>
        </p:spPr>
        <p:txBody>
          <a:bodyPr wrap="square" rtlCol="0">
            <a:spAutoFit/>
          </a:bodyPr>
          <a:lstStyle/>
          <a:p>
            <a:r>
              <a:rPr lang="en-US" sz="3600" dirty="0"/>
              <a:t>Vs.</a:t>
            </a:r>
            <a:endParaRPr lang="en-GB" sz="3600" dirty="0"/>
          </a:p>
        </p:txBody>
      </p:sp>
      <p:pic>
        <p:nvPicPr>
          <p:cNvPr id="2050" name="Picture 2" descr="London from above: Amazing aerial photographs capture the spectacular City  | London Evening Standard | Evening Standard">
            <a:extLst>
              <a:ext uri="{FF2B5EF4-FFF2-40B4-BE49-F238E27FC236}">
                <a16:creationId xmlns:a16="http://schemas.microsoft.com/office/drawing/2014/main" id="{0C7D57DC-7036-4D05-BD09-92A99B7CDE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9095" y="1511035"/>
            <a:ext cx="3397654" cy="17720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K NFU cautiously welcomes new agricultural transition policy | The Pig Site">
            <a:extLst>
              <a:ext uri="{FF2B5EF4-FFF2-40B4-BE49-F238E27FC236}">
                <a16:creationId xmlns:a16="http://schemas.microsoft.com/office/drawing/2014/main" id="{A60DA561-3BAC-471A-ACBE-2AB77EB592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7295" y="1502038"/>
            <a:ext cx="3397654" cy="178376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426B895A-0AE9-4D98-9BF9-44F3449C18F1}"/>
              </a:ext>
            </a:extLst>
          </p:cNvPr>
          <p:cNvSpPr/>
          <p:nvPr/>
        </p:nvSpPr>
        <p:spPr>
          <a:xfrm>
            <a:off x="1197791" y="3429000"/>
            <a:ext cx="9295114" cy="16328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0614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iterate type="lt">
                                    <p:tmAbs val="0"/>
                                  </p:iterate>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5" presetClass="emph" presetSubtype="0" grpId="1" nodeType="withEffect">
                                  <p:stCondLst>
                                    <p:cond delay="0"/>
                                  </p:stCondLst>
                                  <p:iterate type="lt">
                                    <p:tmAbs val="25"/>
                                  </p:iterate>
                                  <p:childTnLst>
                                    <p:set>
                                      <p:cBhvr override="childStyle">
                                        <p:cTn id="26" dur="indefinite"/>
                                        <p:tgtEl>
                                          <p:spTgt spid="39"/>
                                        </p:tgtEl>
                                        <p:attrNameLst>
                                          <p:attrName>style.fontWeight</p:attrName>
                                        </p:attrNameLst>
                                      </p:cBhvr>
                                      <p:to>
                                        <p:strVal val="bold"/>
                                      </p:to>
                                    </p:set>
                                  </p:childTnLst>
                                </p:cTn>
                              </p:par>
                              <p:par>
                                <p:cTn id="27" presetID="15" presetClass="emph" presetSubtype="0" grpId="1" nodeType="withEffect">
                                  <p:stCondLst>
                                    <p:cond delay="0"/>
                                  </p:stCondLst>
                                  <p:iterate type="lt">
                                    <p:tmAbs val="25"/>
                                  </p:iterate>
                                  <p:childTnLst>
                                    <p:set>
                                      <p:cBhvr override="childStyle">
                                        <p:cTn id="28" dur="indefinite"/>
                                        <p:tgtEl>
                                          <p:spTgt spid="38"/>
                                        </p:tgtEl>
                                        <p:attrNameLst>
                                          <p:attrName>style.fontWeight</p:attrName>
                                        </p:attrNameLst>
                                      </p:cBhvr>
                                      <p:to>
                                        <p:strVal val="bold"/>
                                      </p:to>
                                    </p:set>
                                  </p:childTnLst>
                                </p:cTn>
                              </p:par>
                              <p:par>
                                <p:cTn id="29" presetID="15" presetClass="emph" presetSubtype="0" grpId="1" nodeType="withEffect">
                                  <p:stCondLst>
                                    <p:cond delay="0"/>
                                  </p:stCondLst>
                                  <p:iterate type="lt">
                                    <p:tmAbs val="25"/>
                                  </p:iterate>
                                  <p:childTnLst>
                                    <p:set>
                                      <p:cBhvr override="childStyle">
                                        <p:cTn id="30" dur="indefinite"/>
                                        <p:tgtEl>
                                          <p:spTgt spid="40"/>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39" grpId="1"/>
      <p:bldP spid="40" grpId="0"/>
      <p:bldP spid="40" grpId="1"/>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diagram&#10;&#10;Description automatically generated">
            <a:extLst>
              <a:ext uri="{FF2B5EF4-FFF2-40B4-BE49-F238E27FC236}">
                <a16:creationId xmlns:a16="http://schemas.microsoft.com/office/drawing/2014/main" id="{E4AE8CFE-6AB1-427D-9B8C-1EE4B5BE487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51026"/>
          <a:stretch/>
        </p:blipFill>
        <p:spPr>
          <a:xfrm>
            <a:off x="847725" y="639192"/>
            <a:ext cx="10725150" cy="4314547"/>
          </a:xfrm>
        </p:spPr>
      </p:pic>
      <p:sp>
        <p:nvSpPr>
          <p:cNvPr id="14" name="TextBox 13">
            <a:extLst>
              <a:ext uri="{FF2B5EF4-FFF2-40B4-BE49-F238E27FC236}">
                <a16:creationId xmlns:a16="http://schemas.microsoft.com/office/drawing/2014/main" id="{4E6D18E3-EB66-4FEE-969D-846E3142F774}"/>
              </a:ext>
            </a:extLst>
          </p:cNvPr>
          <p:cNvSpPr txBox="1"/>
          <p:nvPr/>
        </p:nvSpPr>
        <p:spPr>
          <a:xfrm>
            <a:off x="683581" y="4912992"/>
            <a:ext cx="11221375" cy="1384995"/>
          </a:xfrm>
          <a:prstGeom prst="rect">
            <a:avLst/>
          </a:prstGeom>
          <a:noFill/>
        </p:spPr>
        <p:txBody>
          <a:bodyPr wrap="square" rtlCol="0">
            <a:spAutoFit/>
          </a:bodyPr>
          <a:lstStyle/>
          <a:p>
            <a:r>
              <a:rPr lang="en-US" sz="1400" dirty="0"/>
              <a:t> A. Location of study hives in Southern England </a:t>
            </a:r>
            <a:r>
              <a:rPr lang="en-US" sz="1400" dirty="0" err="1"/>
              <a:t>coloured</a:t>
            </a:r>
            <a:r>
              <a:rPr lang="en-US" sz="1400" dirty="0"/>
              <a:t> by which model, collective (black circles) or individual (red triangles) provided the best explanation of the data as indicated by lowest AIC score. Sites STU and ZSL (C &amp; D) are marked. Inset plot shows the location of the sites within the UK. B. Distribution of goodness of fit confidence values for each model fit to waggle dance derived foraging distances from each site. P value is derived from a bootstrapped two-sided KS test comparing the fitted model predictions to the empirical data. The red dashed line marks the significance threshold of 0.05. Values greater than 0.05 indicate no statistically significant difference is observed between the model and the data, indicating the model provides a good fit to the data.</a:t>
            </a:r>
            <a:endParaRPr lang="en-GB" sz="1400" dirty="0"/>
          </a:p>
        </p:txBody>
      </p:sp>
      <p:grpSp>
        <p:nvGrpSpPr>
          <p:cNvPr id="35" name="Group 34">
            <a:extLst>
              <a:ext uri="{FF2B5EF4-FFF2-40B4-BE49-F238E27FC236}">
                <a16:creationId xmlns:a16="http://schemas.microsoft.com/office/drawing/2014/main" id="{C847FCC1-728A-4849-86AE-1BA9CF3A7E7B}"/>
              </a:ext>
            </a:extLst>
          </p:cNvPr>
          <p:cNvGrpSpPr/>
          <p:nvPr/>
        </p:nvGrpSpPr>
        <p:grpSpPr>
          <a:xfrm>
            <a:off x="8228787" y="978957"/>
            <a:ext cx="2494950" cy="837923"/>
            <a:chOff x="82794" y="1810737"/>
            <a:chExt cx="9005544" cy="2764102"/>
          </a:xfrm>
        </p:grpSpPr>
        <p:grpSp>
          <p:nvGrpSpPr>
            <p:cNvPr id="36" name="Group 35">
              <a:extLst>
                <a:ext uri="{FF2B5EF4-FFF2-40B4-BE49-F238E27FC236}">
                  <a16:creationId xmlns:a16="http://schemas.microsoft.com/office/drawing/2014/main" id="{D4827E2C-236A-4E64-9A68-6BA4C2EA8D0C}"/>
                </a:ext>
              </a:extLst>
            </p:cNvPr>
            <p:cNvGrpSpPr/>
            <p:nvPr/>
          </p:nvGrpSpPr>
          <p:grpSpPr>
            <a:xfrm>
              <a:off x="6097962" y="2131904"/>
              <a:ext cx="2990376" cy="2442935"/>
              <a:chOff x="898370" y="1993647"/>
              <a:chExt cx="5082792" cy="4288394"/>
            </a:xfrm>
          </p:grpSpPr>
          <p:pic>
            <p:nvPicPr>
              <p:cNvPr id="47" name="Graphic 46" descr="Single gear outline">
                <a:extLst>
                  <a:ext uri="{FF2B5EF4-FFF2-40B4-BE49-F238E27FC236}">
                    <a16:creationId xmlns:a16="http://schemas.microsoft.com/office/drawing/2014/main" id="{A3CC0DAC-B80A-4A66-9EF0-15F0284B1C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7211" y="3506756"/>
                <a:ext cx="1479355" cy="1479355"/>
              </a:xfrm>
              <a:prstGeom prst="rect">
                <a:avLst/>
              </a:prstGeom>
            </p:spPr>
          </p:pic>
          <p:pic>
            <p:nvPicPr>
              <p:cNvPr id="48" name="Graphic 47" descr="Single gear outline">
                <a:extLst>
                  <a:ext uri="{FF2B5EF4-FFF2-40B4-BE49-F238E27FC236}">
                    <a16:creationId xmlns:a16="http://schemas.microsoft.com/office/drawing/2014/main" id="{2B9BC09F-86FB-4848-9E04-AA3DE2A2B7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563746" y="3706866"/>
                <a:ext cx="1479355" cy="1479355"/>
              </a:xfrm>
              <a:prstGeom prst="rect">
                <a:avLst/>
              </a:prstGeom>
            </p:spPr>
          </p:pic>
          <p:pic>
            <p:nvPicPr>
              <p:cNvPr id="49" name="Graphic 48" descr="Single gear outline">
                <a:extLst>
                  <a:ext uri="{FF2B5EF4-FFF2-40B4-BE49-F238E27FC236}">
                    <a16:creationId xmlns:a16="http://schemas.microsoft.com/office/drawing/2014/main" id="{7BA6DC54-0C08-4877-8F40-41CD8F7619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651646" y="3304398"/>
                <a:ext cx="1479355" cy="1479355"/>
              </a:xfrm>
              <a:prstGeom prst="rect">
                <a:avLst/>
              </a:prstGeom>
            </p:spPr>
          </p:pic>
          <p:pic>
            <p:nvPicPr>
              <p:cNvPr id="50" name="Graphic 49" descr="Bee outline">
                <a:extLst>
                  <a:ext uri="{FF2B5EF4-FFF2-40B4-BE49-F238E27FC236}">
                    <a16:creationId xmlns:a16="http://schemas.microsoft.com/office/drawing/2014/main" id="{C0DA9E40-EF10-4989-AFF2-0321070355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001263">
                <a:off x="4189749" y="2541587"/>
                <a:ext cx="1791413" cy="1791413"/>
              </a:xfrm>
              <a:prstGeom prst="rect">
                <a:avLst/>
              </a:prstGeom>
            </p:spPr>
          </p:pic>
          <p:pic>
            <p:nvPicPr>
              <p:cNvPr id="51" name="Graphic 50" descr="Bee outline">
                <a:extLst>
                  <a:ext uri="{FF2B5EF4-FFF2-40B4-BE49-F238E27FC236}">
                    <a16:creationId xmlns:a16="http://schemas.microsoft.com/office/drawing/2014/main" id="{4113293F-7B36-4E58-8BA0-5690762A0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7206">
                <a:off x="2102429" y="4490628"/>
                <a:ext cx="1791413" cy="1791413"/>
              </a:xfrm>
              <a:prstGeom prst="rect">
                <a:avLst/>
              </a:prstGeom>
            </p:spPr>
          </p:pic>
          <p:pic>
            <p:nvPicPr>
              <p:cNvPr id="52" name="Graphic 51" descr="Bee outline">
                <a:extLst>
                  <a:ext uri="{FF2B5EF4-FFF2-40B4-BE49-F238E27FC236}">
                    <a16:creationId xmlns:a16="http://schemas.microsoft.com/office/drawing/2014/main" id="{76AB07C1-3217-47DB-955E-B243CFF85D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531286">
                <a:off x="898370" y="1993647"/>
                <a:ext cx="1791413" cy="1791413"/>
              </a:xfrm>
              <a:prstGeom prst="rect">
                <a:avLst/>
              </a:prstGeom>
            </p:spPr>
          </p:pic>
        </p:grpSp>
        <p:grpSp>
          <p:nvGrpSpPr>
            <p:cNvPr id="37" name="Group 36">
              <a:extLst>
                <a:ext uri="{FF2B5EF4-FFF2-40B4-BE49-F238E27FC236}">
                  <a16:creationId xmlns:a16="http://schemas.microsoft.com/office/drawing/2014/main" id="{4335CF7C-974C-4CE7-9C86-1ADF0B987913}"/>
                </a:ext>
              </a:extLst>
            </p:cNvPr>
            <p:cNvGrpSpPr/>
            <p:nvPr/>
          </p:nvGrpSpPr>
          <p:grpSpPr>
            <a:xfrm rot="2236765">
              <a:off x="165085" y="1810737"/>
              <a:ext cx="2854886" cy="2729244"/>
              <a:chOff x="6755116" y="530338"/>
              <a:chExt cx="4564041" cy="4930952"/>
            </a:xfrm>
          </p:grpSpPr>
          <p:pic>
            <p:nvPicPr>
              <p:cNvPr id="41" name="Graphic 40" descr="Single gear outline">
                <a:extLst>
                  <a:ext uri="{FF2B5EF4-FFF2-40B4-BE49-F238E27FC236}">
                    <a16:creationId xmlns:a16="http://schemas.microsoft.com/office/drawing/2014/main" id="{8A03F30F-676A-4C0D-8331-4271478CB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444621">
                <a:off x="6755116" y="2295654"/>
                <a:ext cx="1479355" cy="1479355"/>
              </a:xfrm>
              <a:prstGeom prst="rect">
                <a:avLst/>
              </a:prstGeom>
            </p:spPr>
          </p:pic>
          <p:pic>
            <p:nvPicPr>
              <p:cNvPr id="42" name="Graphic 41" descr="Bee outline">
                <a:extLst>
                  <a:ext uri="{FF2B5EF4-FFF2-40B4-BE49-F238E27FC236}">
                    <a16:creationId xmlns:a16="http://schemas.microsoft.com/office/drawing/2014/main" id="{94657760-DD8A-4A28-8AFD-1F071BB27A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97839" y="2040471"/>
                <a:ext cx="1791413" cy="1791413"/>
              </a:xfrm>
              <a:prstGeom prst="rect">
                <a:avLst/>
              </a:prstGeom>
            </p:spPr>
          </p:pic>
          <p:pic>
            <p:nvPicPr>
              <p:cNvPr id="43" name="Graphic 42" descr="Single gear outline">
                <a:extLst>
                  <a:ext uri="{FF2B5EF4-FFF2-40B4-BE49-F238E27FC236}">
                    <a16:creationId xmlns:a16="http://schemas.microsoft.com/office/drawing/2014/main" id="{502E12BF-2C04-48E0-AAAD-DF711B182A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089346">
                <a:off x="9839802" y="530338"/>
                <a:ext cx="1479355" cy="1479355"/>
              </a:xfrm>
              <a:prstGeom prst="rect">
                <a:avLst/>
              </a:prstGeom>
            </p:spPr>
          </p:pic>
          <p:pic>
            <p:nvPicPr>
              <p:cNvPr id="44" name="Graphic 43" descr="Bee outline">
                <a:extLst>
                  <a:ext uri="{FF2B5EF4-FFF2-40B4-BE49-F238E27FC236}">
                    <a16:creationId xmlns:a16="http://schemas.microsoft.com/office/drawing/2014/main" id="{399899AC-456E-424D-ADEF-F78029F94C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6846">
                <a:off x="8988678" y="1362719"/>
                <a:ext cx="1791413" cy="1791413"/>
              </a:xfrm>
              <a:prstGeom prst="rect">
                <a:avLst/>
              </a:prstGeom>
            </p:spPr>
          </p:pic>
          <p:pic>
            <p:nvPicPr>
              <p:cNvPr id="45" name="Graphic 44" descr="Single gear outline">
                <a:extLst>
                  <a:ext uri="{FF2B5EF4-FFF2-40B4-BE49-F238E27FC236}">
                    <a16:creationId xmlns:a16="http://schemas.microsoft.com/office/drawing/2014/main" id="{F695E211-5D50-43EE-B490-578C64EBFB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19447">
                <a:off x="9697323" y="3981935"/>
                <a:ext cx="1479355" cy="1479355"/>
              </a:xfrm>
              <a:prstGeom prst="rect">
                <a:avLst/>
              </a:prstGeom>
            </p:spPr>
          </p:pic>
          <p:pic>
            <p:nvPicPr>
              <p:cNvPr id="46" name="Graphic 45" descr="Bee outline">
                <a:extLst>
                  <a:ext uri="{FF2B5EF4-FFF2-40B4-BE49-F238E27FC236}">
                    <a16:creationId xmlns:a16="http://schemas.microsoft.com/office/drawing/2014/main" id="{1D07DA60-C626-474F-9F27-2EA11E2841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32442">
                <a:off x="8976781" y="2718574"/>
                <a:ext cx="1791413" cy="1791413"/>
              </a:xfrm>
              <a:prstGeom prst="rect">
                <a:avLst/>
              </a:prstGeom>
            </p:spPr>
          </p:pic>
        </p:grpSp>
        <p:sp>
          <p:nvSpPr>
            <p:cNvPr id="38" name="TextBox 37">
              <a:extLst>
                <a:ext uri="{FF2B5EF4-FFF2-40B4-BE49-F238E27FC236}">
                  <a16:creationId xmlns:a16="http://schemas.microsoft.com/office/drawing/2014/main" id="{CEAFABB7-BE8E-4C9C-BA10-0DF62D9E7280}"/>
                </a:ext>
              </a:extLst>
            </p:cNvPr>
            <p:cNvSpPr txBox="1"/>
            <p:nvPr/>
          </p:nvSpPr>
          <p:spPr>
            <a:xfrm>
              <a:off x="3133391" y="2639156"/>
              <a:ext cx="883831" cy="887261"/>
            </a:xfrm>
            <a:prstGeom prst="rect">
              <a:avLst/>
            </a:prstGeom>
            <a:noFill/>
          </p:spPr>
          <p:txBody>
            <a:bodyPr wrap="square" rtlCol="0">
              <a:spAutoFit/>
            </a:bodyPr>
            <a:lstStyle/>
            <a:p>
              <a:r>
                <a:rPr lang="en-US" sz="1000" dirty="0"/>
                <a:t>+</a:t>
              </a:r>
              <a:endParaRPr lang="en-GB" sz="1000" dirty="0"/>
            </a:p>
          </p:txBody>
        </p:sp>
        <p:sp>
          <p:nvSpPr>
            <p:cNvPr id="39" name="TextBox 38">
              <a:extLst>
                <a:ext uri="{FF2B5EF4-FFF2-40B4-BE49-F238E27FC236}">
                  <a16:creationId xmlns:a16="http://schemas.microsoft.com/office/drawing/2014/main" id="{0E55405D-A86D-4D4E-9771-95FBE9A47A88}"/>
                </a:ext>
              </a:extLst>
            </p:cNvPr>
            <p:cNvSpPr txBox="1"/>
            <p:nvPr/>
          </p:nvSpPr>
          <p:spPr>
            <a:xfrm>
              <a:off x="82794" y="2672500"/>
              <a:ext cx="883832" cy="1015281"/>
            </a:xfrm>
            <a:prstGeom prst="rect">
              <a:avLst/>
            </a:prstGeom>
            <a:noFill/>
          </p:spPr>
          <p:txBody>
            <a:bodyPr wrap="square" rtlCol="0">
              <a:spAutoFit/>
            </a:bodyPr>
            <a:lstStyle/>
            <a:p>
              <a:r>
                <a:rPr lang="en-US" sz="1400" dirty="0"/>
                <a:t>p</a:t>
              </a:r>
              <a:endParaRPr lang="en-GB" sz="1400" dirty="0"/>
            </a:p>
          </p:txBody>
        </p:sp>
        <p:sp>
          <p:nvSpPr>
            <p:cNvPr id="40" name="TextBox 39">
              <a:extLst>
                <a:ext uri="{FF2B5EF4-FFF2-40B4-BE49-F238E27FC236}">
                  <a16:creationId xmlns:a16="http://schemas.microsoft.com/office/drawing/2014/main" id="{3740574E-9339-44C1-AC57-769C38862B0C}"/>
                </a:ext>
              </a:extLst>
            </p:cNvPr>
            <p:cNvSpPr txBox="1"/>
            <p:nvPr/>
          </p:nvSpPr>
          <p:spPr>
            <a:xfrm>
              <a:off x="4136662" y="2823821"/>
              <a:ext cx="2221469" cy="1015281"/>
            </a:xfrm>
            <a:prstGeom prst="rect">
              <a:avLst/>
            </a:prstGeom>
            <a:noFill/>
          </p:spPr>
          <p:txBody>
            <a:bodyPr wrap="square" rtlCol="0">
              <a:spAutoFit/>
            </a:bodyPr>
            <a:lstStyle/>
            <a:p>
              <a:r>
                <a:rPr lang="en-US" sz="1400" dirty="0"/>
                <a:t>(1-p)</a:t>
              </a:r>
              <a:endParaRPr lang="en-GB" sz="1400" dirty="0"/>
            </a:p>
          </p:txBody>
        </p:sp>
      </p:grpSp>
      <p:grpSp>
        <p:nvGrpSpPr>
          <p:cNvPr id="53" name="Group 52">
            <a:extLst>
              <a:ext uri="{FF2B5EF4-FFF2-40B4-BE49-F238E27FC236}">
                <a16:creationId xmlns:a16="http://schemas.microsoft.com/office/drawing/2014/main" id="{8CD07425-7039-4516-95FB-6AC738AEDD3D}"/>
              </a:ext>
            </a:extLst>
          </p:cNvPr>
          <p:cNvGrpSpPr/>
          <p:nvPr/>
        </p:nvGrpSpPr>
        <p:grpSpPr>
          <a:xfrm rot="19879530">
            <a:off x="9852334" y="2654817"/>
            <a:ext cx="1083831" cy="1100232"/>
            <a:chOff x="6755116" y="530338"/>
            <a:chExt cx="4564041" cy="4930952"/>
          </a:xfrm>
        </p:grpSpPr>
        <p:pic>
          <p:nvPicPr>
            <p:cNvPr id="54" name="Graphic 53" descr="Single gear outline">
              <a:extLst>
                <a:ext uri="{FF2B5EF4-FFF2-40B4-BE49-F238E27FC236}">
                  <a16:creationId xmlns:a16="http://schemas.microsoft.com/office/drawing/2014/main" id="{C9D8AE08-079E-49AD-BFF3-F9F4ABEDAA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444621">
              <a:off x="6755116" y="2295654"/>
              <a:ext cx="1479355" cy="1479355"/>
            </a:xfrm>
            <a:prstGeom prst="rect">
              <a:avLst/>
            </a:prstGeom>
          </p:spPr>
        </p:pic>
        <p:pic>
          <p:nvPicPr>
            <p:cNvPr id="55" name="Graphic 54" descr="Bee outline">
              <a:extLst>
                <a:ext uri="{FF2B5EF4-FFF2-40B4-BE49-F238E27FC236}">
                  <a16:creationId xmlns:a16="http://schemas.microsoft.com/office/drawing/2014/main" id="{5FF4BEF6-E408-4B06-8FA2-A536B085DB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97839" y="2040471"/>
              <a:ext cx="1791413" cy="1791413"/>
            </a:xfrm>
            <a:prstGeom prst="rect">
              <a:avLst/>
            </a:prstGeom>
          </p:spPr>
        </p:pic>
        <p:pic>
          <p:nvPicPr>
            <p:cNvPr id="56" name="Graphic 55" descr="Single gear outline">
              <a:extLst>
                <a:ext uri="{FF2B5EF4-FFF2-40B4-BE49-F238E27FC236}">
                  <a16:creationId xmlns:a16="http://schemas.microsoft.com/office/drawing/2014/main" id="{9469B4D7-6875-4ED0-8688-04BC9B3844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089346">
              <a:off x="9839802" y="530338"/>
              <a:ext cx="1479355" cy="1479355"/>
            </a:xfrm>
            <a:prstGeom prst="rect">
              <a:avLst/>
            </a:prstGeom>
          </p:spPr>
        </p:pic>
        <p:pic>
          <p:nvPicPr>
            <p:cNvPr id="57" name="Graphic 56" descr="Bee outline">
              <a:extLst>
                <a:ext uri="{FF2B5EF4-FFF2-40B4-BE49-F238E27FC236}">
                  <a16:creationId xmlns:a16="http://schemas.microsoft.com/office/drawing/2014/main" id="{D88513E0-91D5-4ECF-A7C3-A9C50E1D94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6846">
              <a:off x="8988678" y="1362719"/>
              <a:ext cx="1791413" cy="1791413"/>
            </a:xfrm>
            <a:prstGeom prst="rect">
              <a:avLst/>
            </a:prstGeom>
          </p:spPr>
        </p:pic>
        <p:pic>
          <p:nvPicPr>
            <p:cNvPr id="58" name="Graphic 57" descr="Single gear outline">
              <a:extLst>
                <a:ext uri="{FF2B5EF4-FFF2-40B4-BE49-F238E27FC236}">
                  <a16:creationId xmlns:a16="http://schemas.microsoft.com/office/drawing/2014/main" id="{9433C825-7AE7-4BBF-BA05-FA1C358E14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19447">
              <a:off x="9697323" y="3981935"/>
              <a:ext cx="1479355" cy="1479355"/>
            </a:xfrm>
            <a:prstGeom prst="rect">
              <a:avLst/>
            </a:prstGeom>
          </p:spPr>
        </p:pic>
        <p:pic>
          <p:nvPicPr>
            <p:cNvPr id="59" name="Graphic 58" descr="Bee outline">
              <a:extLst>
                <a:ext uri="{FF2B5EF4-FFF2-40B4-BE49-F238E27FC236}">
                  <a16:creationId xmlns:a16="http://schemas.microsoft.com/office/drawing/2014/main" id="{FE72DFFB-0F6C-44E1-B32C-70FA717315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32442">
              <a:off x="8976781" y="2718574"/>
              <a:ext cx="1791413" cy="1791413"/>
            </a:xfrm>
            <a:prstGeom prst="rect">
              <a:avLst/>
            </a:prstGeom>
          </p:spPr>
        </p:pic>
      </p:grpSp>
    </p:spTree>
    <p:extLst>
      <p:ext uri="{BB962C8B-B14F-4D97-AF65-F5344CB8AC3E}">
        <p14:creationId xmlns:p14="http://schemas.microsoft.com/office/powerpoint/2010/main" val="31732562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08AD-C82E-4B31-ABE0-5923C18D2206}"/>
              </a:ext>
            </a:extLst>
          </p:cNvPr>
          <p:cNvSpPr>
            <a:spLocks noGrp="1"/>
          </p:cNvSpPr>
          <p:nvPr>
            <p:ph type="title"/>
          </p:nvPr>
        </p:nvSpPr>
        <p:spPr>
          <a:xfrm>
            <a:off x="7859944" y="120610"/>
            <a:ext cx="3707661" cy="1395106"/>
          </a:xfrm>
        </p:spPr>
        <p:txBody>
          <a:bodyPr/>
          <a:lstStyle/>
          <a:p>
            <a:r>
              <a:rPr lang="en-US" sz="3600" b="1" dirty="0"/>
              <a:t>Agri-rural</a:t>
            </a:r>
            <a:endParaRPr lang="en-GB" sz="3600" b="1" dirty="0"/>
          </a:p>
        </p:txBody>
      </p:sp>
      <p:pic>
        <p:nvPicPr>
          <p:cNvPr id="1026" name="Picture 2" descr="UK woodlands &amp;#39;at crisis point&amp;#39; amid wildlife decline - BBC News">
            <a:extLst>
              <a:ext uri="{FF2B5EF4-FFF2-40B4-BE49-F238E27FC236}">
                <a16:creationId xmlns:a16="http://schemas.microsoft.com/office/drawing/2014/main" id="{8386E456-5C66-451F-AE29-70BA29560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0110" y="3942919"/>
            <a:ext cx="1872274" cy="170535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Preserves | Natural Land Institute">
            <a:extLst>
              <a:ext uri="{FF2B5EF4-FFF2-40B4-BE49-F238E27FC236}">
                <a16:creationId xmlns:a16="http://schemas.microsoft.com/office/drawing/2014/main" id="{114B0111-C124-49D8-B1DB-DB6C69E5C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8861" y="717876"/>
            <a:ext cx="1518266" cy="146809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Green Space Management | Open space assessments | GIS Mapping">
            <a:extLst>
              <a:ext uri="{FF2B5EF4-FFF2-40B4-BE49-F238E27FC236}">
                <a16:creationId xmlns:a16="http://schemas.microsoft.com/office/drawing/2014/main" id="{C5DB35E2-8DB8-4A9A-922A-B91E9B999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9997" y="3115616"/>
            <a:ext cx="1781020" cy="163878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Innovations in arable farming – towards sustainable systems">
            <a:extLst>
              <a:ext uri="{FF2B5EF4-FFF2-40B4-BE49-F238E27FC236}">
                <a16:creationId xmlns:a16="http://schemas.microsoft.com/office/drawing/2014/main" id="{65209CC3-9FD7-4FD0-8713-0AADA655D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5564" y="1209729"/>
            <a:ext cx="1690129" cy="159309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4" name="Picture 10" descr="What to Look for in Pasture Seed - Industry Today %">
            <a:extLst>
              <a:ext uri="{FF2B5EF4-FFF2-40B4-BE49-F238E27FC236}">
                <a16:creationId xmlns:a16="http://schemas.microsoft.com/office/drawing/2014/main" id="{A8228D7B-3224-4705-A881-C3EB491113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9014" y="2139376"/>
            <a:ext cx="1783370" cy="170535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F773E8A-CDD7-4124-BC0F-2C022CCBC7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0980" y="2229854"/>
            <a:ext cx="1781020" cy="158412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8" name="Picture 14" descr="Oilseed rape area to shrink as growers weigh up alternatives - Farmers  Weekly">
            <a:extLst>
              <a:ext uri="{FF2B5EF4-FFF2-40B4-BE49-F238E27FC236}">
                <a16:creationId xmlns:a16="http://schemas.microsoft.com/office/drawing/2014/main" id="{DF5CAD62-EAB5-4C59-AE6B-3D930958C7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0141" y="4305485"/>
            <a:ext cx="1935706" cy="162623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0" name="Picture 16" descr="The Most Beautiful Villages in the UK">
            <a:extLst>
              <a:ext uri="{FF2B5EF4-FFF2-40B4-BE49-F238E27FC236}">
                <a16:creationId xmlns:a16="http://schemas.microsoft.com/office/drawing/2014/main" id="{A59A3FF9-3AFE-4F02-AF9E-56CD4E297F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7476" y="1397117"/>
            <a:ext cx="1708412" cy="156507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2" name="Picture 18" descr="Bank reinforcement with plastic grid • geoPRODUCT | River bank, Pond, River">
            <a:extLst>
              <a:ext uri="{FF2B5EF4-FFF2-40B4-BE49-F238E27FC236}">
                <a16:creationId xmlns:a16="http://schemas.microsoft.com/office/drawing/2014/main" id="{045DACE0-9844-470D-96D1-34094F6E18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10915" y="2962188"/>
            <a:ext cx="1600035" cy="158810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B7B6C180-0BCB-4F70-BB07-899090DD14BF}"/>
              </a:ext>
            </a:extLst>
          </p:cNvPr>
          <p:cNvSpPr txBox="1">
            <a:spLocks/>
          </p:cNvSpPr>
          <p:nvPr/>
        </p:nvSpPr>
        <p:spPr>
          <a:xfrm>
            <a:off x="1803779" y="120610"/>
            <a:ext cx="3707661" cy="1395106"/>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3600" b="1" dirty="0"/>
              <a:t>Urban</a:t>
            </a:r>
            <a:endParaRPr lang="en-GB" sz="3600" b="1" dirty="0"/>
          </a:p>
        </p:txBody>
      </p:sp>
      <p:pic>
        <p:nvPicPr>
          <p:cNvPr id="1046" name="Picture 22">
            <a:extLst>
              <a:ext uri="{FF2B5EF4-FFF2-40B4-BE49-F238E27FC236}">
                <a16:creationId xmlns:a16="http://schemas.microsoft.com/office/drawing/2014/main" id="{E4A7AD5B-7B86-4DF0-8732-C114293786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903" y="874287"/>
            <a:ext cx="1746332" cy="163973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09CD5EBB-D862-4216-BA3A-99D621B04E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6079" y="4171078"/>
            <a:ext cx="1795729" cy="153505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260D88A4-6DA1-4859-AB1A-5D78AFD7B4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11415" y="4894213"/>
            <a:ext cx="1673650" cy="135984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091195EB-49E9-49CE-8FAE-223A27D205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50404" y="4129028"/>
            <a:ext cx="1812163" cy="1362434"/>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C1E2CB32-3C80-4E42-AC3D-3BA2CB05E2F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96357" y="1725130"/>
            <a:ext cx="1788708" cy="1542569"/>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6" name="Picture 32" descr="Crossrail, London - Railway Technology">
            <a:extLst>
              <a:ext uri="{FF2B5EF4-FFF2-40B4-BE49-F238E27FC236}">
                <a16:creationId xmlns:a16="http://schemas.microsoft.com/office/drawing/2014/main" id="{60A8A44E-8B52-47A8-B8F9-82E345A7119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45661" y="3321460"/>
            <a:ext cx="1784518" cy="1503846"/>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4" name="Picture 2" descr="UK woodlands &amp;#39;at crisis point&amp;#39; amid wildlife decline - BBC News">
            <a:extLst>
              <a:ext uri="{FF2B5EF4-FFF2-40B4-BE49-F238E27FC236}">
                <a16:creationId xmlns:a16="http://schemas.microsoft.com/office/drawing/2014/main" id="{D5CA7A91-3D14-45EA-BFC4-8AF602612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15" y="2580182"/>
            <a:ext cx="1788708" cy="1521989"/>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75D3564A-F1AF-4524-AD5C-91ADDA0E99D5}"/>
              </a:ext>
            </a:extLst>
          </p:cNvPr>
          <p:cNvCxnSpPr/>
          <p:nvPr/>
        </p:nvCxnSpPr>
        <p:spPr>
          <a:xfrm>
            <a:off x="6165801" y="812890"/>
            <a:ext cx="0" cy="5469846"/>
          </a:xfrm>
          <a:prstGeom prst="line">
            <a:avLst/>
          </a:prstGeom>
          <a:ln w="38100"/>
        </p:spPr>
        <p:style>
          <a:lnRef idx="1">
            <a:schemeClr val="dk1"/>
          </a:lnRef>
          <a:fillRef idx="0">
            <a:schemeClr val="dk1"/>
          </a:fillRef>
          <a:effectRef idx="0">
            <a:schemeClr val="dk1"/>
          </a:effectRef>
          <a:fontRef idx="minor">
            <a:schemeClr val="tx1"/>
          </a:fontRef>
        </p:style>
      </p:cxnSp>
      <p:pic>
        <p:nvPicPr>
          <p:cNvPr id="1058" name="Picture 34" descr="Best parks in London - Lonely Planet">
            <a:extLst>
              <a:ext uri="{FF2B5EF4-FFF2-40B4-BE49-F238E27FC236}">
                <a16:creationId xmlns:a16="http://schemas.microsoft.com/office/drawing/2014/main" id="{AB09FB7F-95F3-4DA5-A0FF-6CE3E119E1D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8016" y="2496414"/>
            <a:ext cx="1827070" cy="1521988"/>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60" name="Picture 36" descr="Many are still on the waiting list for allotments in Edinburgh | The  Edinburgh Reporter">
            <a:extLst>
              <a:ext uri="{FF2B5EF4-FFF2-40B4-BE49-F238E27FC236}">
                <a16:creationId xmlns:a16="http://schemas.microsoft.com/office/drawing/2014/main" id="{74421630-D443-4120-AADB-1DDA33BE196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44761" y="3277817"/>
            <a:ext cx="1447918" cy="1447470"/>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62" name="Picture 38" descr="The UK's cemetery crisis - Global Times">
            <a:extLst>
              <a:ext uri="{FF2B5EF4-FFF2-40B4-BE49-F238E27FC236}">
                <a16:creationId xmlns:a16="http://schemas.microsoft.com/office/drawing/2014/main" id="{C3471D79-FC21-404E-B4DC-4E690FA105B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98016" y="1030846"/>
            <a:ext cx="1827070" cy="1388568"/>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64850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D383C3CD-3246-4708-9503-D00D3B62ED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9575" y="752037"/>
            <a:ext cx="5381625" cy="4072673"/>
          </a:xfrm>
        </p:spPr>
      </p:pic>
      <p:pic>
        <p:nvPicPr>
          <p:cNvPr id="6" name="Picture 5">
            <a:extLst>
              <a:ext uri="{FF2B5EF4-FFF2-40B4-BE49-F238E27FC236}">
                <a16:creationId xmlns:a16="http://schemas.microsoft.com/office/drawing/2014/main" id="{75612141-6FC5-4D68-B9F8-22CF02EA8E0E}"/>
              </a:ext>
            </a:extLst>
          </p:cNvPr>
          <p:cNvPicPr>
            <a:picLocks noChangeAspect="1"/>
          </p:cNvPicPr>
          <p:nvPr/>
        </p:nvPicPr>
        <p:blipFill>
          <a:blip r:embed="rId4"/>
          <a:stretch>
            <a:fillRect/>
          </a:stretch>
        </p:blipFill>
        <p:spPr>
          <a:xfrm>
            <a:off x="4952337" y="2309964"/>
            <a:ext cx="8222425" cy="4072672"/>
          </a:xfrm>
          <a:prstGeom prst="rect">
            <a:avLst/>
          </a:prstGeom>
        </p:spPr>
      </p:pic>
      <p:sp>
        <p:nvSpPr>
          <p:cNvPr id="7" name="TextBox 6">
            <a:extLst>
              <a:ext uri="{FF2B5EF4-FFF2-40B4-BE49-F238E27FC236}">
                <a16:creationId xmlns:a16="http://schemas.microsoft.com/office/drawing/2014/main" id="{119EC37E-2B28-4BD5-B236-04F2492277D4}"/>
              </a:ext>
            </a:extLst>
          </p:cNvPr>
          <p:cNvSpPr txBox="1"/>
          <p:nvPr/>
        </p:nvSpPr>
        <p:spPr>
          <a:xfrm>
            <a:off x="6856362" y="1119030"/>
            <a:ext cx="4857658" cy="1231106"/>
          </a:xfrm>
          <a:prstGeom prst="rect">
            <a:avLst/>
          </a:prstGeom>
          <a:noFill/>
        </p:spPr>
        <p:txBody>
          <a:bodyPr wrap="square" rtlCol="0">
            <a:spAutoFit/>
          </a:bodyPr>
          <a:lstStyle/>
          <a:p>
            <a:r>
              <a:rPr lang="en-US" sz="1400" dirty="0">
                <a:effectLst/>
                <a:ea typeface="Cambria" panose="02040503050406030204" pitchFamily="18" charset="0"/>
                <a:cs typeface="Times New Roman" panose="02020603050405020304" pitchFamily="18" charset="0"/>
              </a:rPr>
              <a:t>Land-use type loadings for the first principal component on the Agri-rural sites. Bold face indicates loadings that contribute more than would be expected under a null hypothesis of equal contribution</a:t>
            </a:r>
            <a:endParaRPr lang="en-GB" sz="1400" dirty="0">
              <a:effectLst/>
              <a:ea typeface="Cambria" panose="02040503050406030204" pitchFamily="18" charset="0"/>
              <a:cs typeface="Times New Roman" panose="02020603050405020304" pitchFamily="18" charset="0"/>
            </a:endParaRPr>
          </a:p>
          <a:p>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F9BFBB-8BFE-4487-9F97-8A3DFAC6FA4D}"/>
                  </a:ext>
                </a:extLst>
              </p:cNvPr>
              <p:cNvSpPr txBox="1"/>
              <p:nvPr/>
            </p:nvSpPr>
            <p:spPr>
              <a:xfrm>
                <a:off x="282356" y="4824710"/>
                <a:ext cx="5495622" cy="1661993"/>
              </a:xfrm>
              <a:prstGeom prst="rect">
                <a:avLst/>
              </a:prstGeom>
              <a:noFill/>
            </p:spPr>
            <p:txBody>
              <a:bodyPr wrap="square" rtlCol="0">
                <a:spAutoFit/>
              </a:bodyPr>
              <a:lstStyle/>
              <a:p>
                <a:r>
                  <a:rPr lang="en-US" sz="1400" b="0" dirty="0">
                    <a:effectLst/>
                    <a:cs typeface="Arial" panose="020B0604020202020204" pitchFamily="34" charset="0"/>
                  </a:rPr>
                  <a:t>Estimated proportion of scouts for each site in the Agri-rural landscape against the first principal component from a Partial Least Squares analysis of land-use type. A beta regression shows the relationship (black line) between PC1 and the proportion of scouts (</a:t>
                </a:r>
                <a14:m>
                  <m:oMath xmlns:m="http://schemas.openxmlformats.org/officeDocument/2006/math">
                    <m:sSup>
                      <m:sSupPr>
                        <m:ctrlPr>
                          <a:rPr lang="en-GB" sz="1400" i="1" smtClean="0">
                            <a:effectLst/>
                            <a:latin typeface="Cambria Math" panose="02040503050406030204" pitchFamily="18" charset="0"/>
                          </a:rPr>
                        </m:ctrlPr>
                      </m:sSupPr>
                      <m:e>
                        <m:r>
                          <a:rPr lang="en-US" sz="1400" i="1">
                            <a:effectLst/>
                            <a:latin typeface="Cambria Math" panose="02040503050406030204" pitchFamily="18" charset="0"/>
                            <a:ea typeface="Cambria" panose="02040503050406030204" pitchFamily="18" charset="0"/>
                            <a:cs typeface="Times New Roman" panose="02020603050405020304" pitchFamily="18" charset="0"/>
                          </a:rPr>
                          <m:t>𝑅</m:t>
                        </m:r>
                      </m:e>
                      <m:sup>
                        <m:r>
                          <a:rPr lang="en-US" sz="1400" i="1">
                            <a:effectLst/>
                            <a:latin typeface="Cambria Math" panose="02040503050406030204" pitchFamily="18" charset="0"/>
                            <a:ea typeface="Cambria" panose="02040503050406030204" pitchFamily="18" charset="0"/>
                            <a:cs typeface="Times New Roman" panose="02020603050405020304" pitchFamily="18" charset="0"/>
                          </a:rPr>
                          <m:t>2</m:t>
                        </m:r>
                      </m:sup>
                    </m:sSup>
                  </m:oMath>
                </a14:m>
                <a:r>
                  <a:rPr lang="en-US" sz="1400" dirty="0">
                    <a:effectLst/>
                    <a:ea typeface="Cambria" panose="02040503050406030204" pitchFamily="18" charset="0"/>
                    <a:cs typeface="Times New Roman" panose="02020603050405020304" pitchFamily="18" charset="0"/>
                  </a:rPr>
                  <a:t> = 0.6, </a:t>
                </a:r>
                <a14:m>
                  <m:oMath xmlns:m="http://schemas.openxmlformats.org/officeDocument/2006/math">
                    <m:r>
                      <a:rPr lang="en-US" sz="1400" i="1">
                        <a:effectLst/>
                        <a:latin typeface="Cambria Math" panose="02040503050406030204" pitchFamily="18" charset="0"/>
                        <a:ea typeface="Cambria" panose="02040503050406030204" pitchFamily="18" charset="0"/>
                        <a:cs typeface="Times New Roman" panose="02020603050405020304" pitchFamily="18" charset="0"/>
                      </a:rPr>
                      <m:t>𝜙</m:t>
                    </m:r>
                  </m:oMath>
                </a14:m>
                <a:r>
                  <a:rPr lang="en-US" sz="1400" dirty="0">
                    <a:effectLst/>
                    <a:ea typeface="Cambria" panose="02040503050406030204" pitchFamily="18" charset="0"/>
                    <a:cs typeface="Times New Roman" panose="02020603050405020304" pitchFamily="18" charset="0"/>
                  </a:rPr>
                  <a:t> = 4.9, p &lt; 0.05</a:t>
                </a:r>
                <a:r>
                  <a:rPr lang="en-US" sz="1400" b="0" dirty="0">
                    <a:effectLst/>
                    <a:cs typeface="Arial" panose="020B0604020202020204" pitchFamily="34" charset="0"/>
                  </a:rPr>
                  <a:t>), with 95% CI shown by the blue shaded area.</a:t>
                </a:r>
              </a:p>
              <a:p>
                <a:endParaRPr lang="en-GB" dirty="0"/>
              </a:p>
            </p:txBody>
          </p:sp>
        </mc:Choice>
        <mc:Fallback xmlns="">
          <p:sp>
            <p:nvSpPr>
              <p:cNvPr id="8" name="TextBox 7">
                <a:extLst>
                  <a:ext uri="{FF2B5EF4-FFF2-40B4-BE49-F238E27FC236}">
                    <a16:creationId xmlns:a16="http://schemas.microsoft.com/office/drawing/2014/main" id="{9CF9BFBB-8BFE-4487-9F97-8A3DFAC6FA4D}"/>
                  </a:ext>
                </a:extLst>
              </p:cNvPr>
              <p:cNvSpPr txBox="1">
                <a:spLocks noRot="1" noChangeAspect="1" noMove="1" noResize="1" noEditPoints="1" noAdjustHandles="1" noChangeArrowheads="1" noChangeShapeType="1" noTextEdit="1"/>
              </p:cNvSpPr>
              <p:nvPr/>
            </p:nvSpPr>
            <p:spPr>
              <a:xfrm>
                <a:off x="282356" y="4824710"/>
                <a:ext cx="5495622" cy="1661993"/>
              </a:xfrm>
              <a:prstGeom prst="rect">
                <a:avLst/>
              </a:prstGeom>
              <a:blipFill>
                <a:blip r:embed="rId5"/>
                <a:stretch>
                  <a:fillRect l="-333" t="-366"/>
                </a:stretch>
              </a:blipFill>
            </p:spPr>
            <p:txBody>
              <a:bodyPr/>
              <a:lstStyle/>
              <a:p>
                <a:r>
                  <a:rPr lang="en-GB">
                    <a:noFill/>
                  </a:rPr>
                  <a:t> </a:t>
                </a:r>
              </a:p>
            </p:txBody>
          </p:sp>
        </mc:Fallback>
      </mc:AlternateContent>
      <p:pic>
        <p:nvPicPr>
          <p:cNvPr id="10" name="Picture 4" descr="Preserves | Natural Land Institute">
            <a:extLst>
              <a:ext uri="{FF2B5EF4-FFF2-40B4-BE49-F238E27FC236}">
                <a16:creationId xmlns:a16="http://schemas.microsoft.com/office/drawing/2014/main" id="{26268087-E2EB-4E48-9A04-BA42668227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9870" y="3015973"/>
            <a:ext cx="451292" cy="413027"/>
          </a:xfrm>
          <a:prstGeom prst="hexagon">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 name="Picture 8" descr="Innovations in arable farming – towards sustainable systems">
            <a:extLst>
              <a:ext uri="{FF2B5EF4-FFF2-40B4-BE49-F238E27FC236}">
                <a16:creationId xmlns:a16="http://schemas.microsoft.com/office/drawing/2014/main" id="{8F9B2FF9-0182-4FBD-B4E2-4652F109A6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65192" y="3703302"/>
            <a:ext cx="434466" cy="409522"/>
          </a:xfrm>
          <a:prstGeom prst="hexagon">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2" name="Picture 16" descr="The Most Beautiful Villages in the UK">
            <a:extLst>
              <a:ext uri="{FF2B5EF4-FFF2-40B4-BE49-F238E27FC236}">
                <a16:creationId xmlns:a16="http://schemas.microsoft.com/office/drawing/2014/main" id="{3B63556B-C499-481E-AAED-45645C115C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9870" y="5263266"/>
            <a:ext cx="439360" cy="392440"/>
          </a:xfrm>
          <a:prstGeom prst="hexagon">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18" descr="Bank reinforcement with plastic grid • geoPRODUCT | River bank, Pond, River">
            <a:extLst>
              <a:ext uri="{FF2B5EF4-FFF2-40B4-BE49-F238E27FC236}">
                <a16:creationId xmlns:a16="http://schemas.microsoft.com/office/drawing/2014/main" id="{4964B113-B29A-47BE-8996-83686B32E6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51802" y="5745842"/>
            <a:ext cx="427428" cy="392440"/>
          </a:xfrm>
          <a:prstGeom prst="hexagon">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18EAACF-4C8B-42A0-881F-A96C8D32C205}"/>
              </a:ext>
            </a:extLst>
          </p:cNvPr>
          <p:cNvSpPr txBox="1"/>
          <p:nvPr/>
        </p:nvSpPr>
        <p:spPr>
          <a:xfrm>
            <a:off x="8797771" y="428871"/>
            <a:ext cx="2298321" cy="646331"/>
          </a:xfrm>
          <a:prstGeom prst="rect">
            <a:avLst/>
          </a:prstGeom>
          <a:noFill/>
        </p:spPr>
        <p:txBody>
          <a:bodyPr wrap="square" rtlCol="0">
            <a:spAutoFit/>
          </a:bodyPr>
          <a:lstStyle/>
          <a:p>
            <a:r>
              <a:rPr lang="en-US" sz="3600" b="1" dirty="0"/>
              <a:t>Agri-rural</a:t>
            </a:r>
            <a:endParaRPr lang="en-GB" sz="3600" b="1" dirty="0"/>
          </a:p>
        </p:txBody>
      </p:sp>
    </p:spTree>
    <p:extLst>
      <p:ext uri="{BB962C8B-B14F-4D97-AF65-F5344CB8AC3E}">
        <p14:creationId xmlns:p14="http://schemas.microsoft.com/office/powerpoint/2010/main" val="17977445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83C3CD-3246-4708-9503-D00D3B62EDB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08373" y="752038"/>
            <a:ext cx="5459767" cy="4072672"/>
          </a:xfrm>
        </p:spPr>
      </p:pic>
      <p:sp>
        <p:nvSpPr>
          <p:cNvPr id="7" name="TextBox 6">
            <a:extLst>
              <a:ext uri="{FF2B5EF4-FFF2-40B4-BE49-F238E27FC236}">
                <a16:creationId xmlns:a16="http://schemas.microsoft.com/office/drawing/2014/main" id="{119EC37E-2B28-4BD5-B236-04F2492277D4}"/>
              </a:ext>
            </a:extLst>
          </p:cNvPr>
          <p:cNvSpPr txBox="1"/>
          <p:nvPr/>
        </p:nvSpPr>
        <p:spPr>
          <a:xfrm>
            <a:off x="7051671" y="1074642"/>
            <a:ext cx="4857658" cy="1231106"/>
          </a:xfrm>
          <a:prstGeom prst="rect">
            <a:avLst/>
          </a:prstGeom>
          <a:noFill/>
        </p:spPr>
        <p:txBody>
          <a:bodyPr wrap="square" rtlCol="0">
            <a:spAutoFit/>
          </a:bodyPr>
          <a:lstStyle/>
          <a:p>
            <a:r>
              <a:rPr lang="en-US" sz="1400" dirty="0">
                <a:effectLst/>
                <a:ea typeface="Cambria" panose="02040503050406030204" pitchFamily="18" charset="0"/>
                <a:cs typeface="Times New Roman" panose="02020603050405020304" pitchFamily="18" charset="0"/>
              </a:rPr>
              <a:t>Land-use type loadings for the first principal component on the urban sites. Bold face indicates loadings that contribute more than would be expected under a null hypothesis of equal contribution</a:t>
            </a:r>
            <a:endParaRPr lang="en-GB" sz="1400" dirty="0">
              <a:effectLst/>
              <a:ea typeface="Cambria" panose="02040503050406030204" pitchFamily="18" charset="0"/>
              <a:cs typeface="Times New Roman" panose="02020603050405020304" pitchFamily="18" charset="0"/>
            </a:endParaRPr>
          </a:p>
          <a:p>
            <a:endParaRPr lang="en-GB"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CF9BFBB-8BFE-4487-9F97-8A3DFAC6FA4D}"/>
                  </a:ext>
                </a:extLst>
              </p:cNvPr>
              <p:cNvSpPr txBox="1"/>
              <p:nvPr/>
            </p:nvSpPr>
            <p:spPr>
              <a:xfrm>
                <a:off x="282356" y="4824710"/>
                <a:ext cx="6269364" cy="1446550"/>
              </a:xfrm>
              <a:prstGeom prst="rect">
                <a:avLst/>
              </a:prstGeom>
              <a:noFill/>
            </p:spPr>
            <p:txBody>
              <a:bodyPr wrap="square" rtlCol="0">
                <a:spAutoFit/>
              </a:bodyPr>
              <a:lstStyle/>
              <a:p>
                <a:r>
                  <a:rPr lang="en-US" sz="1400" b="0" dirty="0">
                    <a:effectLst/>
                    <a:cs typeface="Arial" panose="020B0604020202020204" pitchFamily="34" charset="0"/>
                  </a:rPr>
                  <a:t>Estimated proportion of scouts for each site in the urban landscape against the first principal component from a Partial Least Squares analysis of land-use type. A beta regression shows the relationship (black line) between PC1 and the proportion of scouts (</a:t>
                </a:r>
                <a14:m>
                  <m:oMath xmlns:m="http://schemas.openxmlformats.org/officeDocument/2006/math">
                    <m:sSup>
                      <m:sSupPr>
                        <m:ctrlPr>
                          <a:rPr lang="en-GB" sz="1400" i="1" smtClean="0">
                            <a:effectLst/>
                            <a:latin typeface="Cambria Math" panose="02040503050406030204" pitchFamily="18" charset="0"/>
                          </a:rPr>
                        </m:ctrlPr>
                      </m:sSupPr>
                      <m:e>
                        <m:r>
                          <a:rPr lang="en-US" sz="1400" i="1">
                            <a:effectLst/>
                            <a:latin typeface="Cambria Math" panose="02040503050406030204" pitchFamily="18" charset="0"/>
                            <a:ea typeface="Cambria" panose="02040503050406030204" pitchFamily="18" charset="0"/>
                            <a:cs typeface="Times New Roman" panose="02020603050405020304" pitchFamily="18" charset="0"/>
                          </a:rPr>
                          <m:t>𝑅</m:t>
                        </m:r>
                      </m:e>
                      <m:sup>
                        <m:r>
                          <a:rPr lang="en-US" sz="1400" i="1">
                            <a:effectLst/>
                            <a:latin typeface="Cambria Math" panose="02040503050406030204" pitchFamily="18" charset="0"/>
                            <a:ea typeface="Cambria" panose="02040503050406030204" pitchFamily="18" charset="0"/>
                            <a:cs typeface="Times New Roman" panose="02020603050405020304" pitchFamily="18" charset="0"/>
                          </a:rPr>
                          <m:t>2</m:t>
                        </m:r>
                      </m:sup>
                    </m:sSup>
                  </m:oMath>
                </a14:m>
                <a:r>
                  <a:rPr lang="pt-BR" sz="1400" b="0" dirty="0">
                    <a:effectLst/>
                    <a:cs typeface="Arial" panose="020B0604020202020204" pitchFamily="34" charset="0"/>
                  </a:rPr>
                  <a:t> = 0.61, ϕ = 7.4, p &lt; 0.05</a:t>
                </a:r>
                <a:r>
                  <a:rPr lang="en-US" sz="1400" b="0" dirty="0">
                    <a:effectLst/>
                    <a:cs typeface="Arial" panose="020B0604020202020204" pitchFamily="34" charset="0"/>
                  </a:rPr>
                  <a:t>), with 95% CI shown by the blue shaded area.</a:t>
                </a:r>
              </a:p>
              <a:p>
                <a:endParaRPr lang="en-GB" dirty="0"/>
              </a:p>
            </p:txBody>
          </p:sp>
        </mc:Choice>
        <mc:Fallback>
          <p:sp>
            <p:nvSpPr>
              <p:cNvPr id="8" name="TextBox 7">
                <a:extLst>
                  <a:ext uri="{FF2B5EF4-FFF2-40B4-BE49-F238E27FC236}">
                    <a16:creationId xmlns:a16="http://schemas.microsoft.com/office/drawing/2014/main" id="{9CF9BFBB-8BFE-4487-9F97-8A3DFAC6FA4D}"/>
                  </a:ext>
                </a:extLst>
              </p:cNvPr>
              <p:cNvSpPr txBox="1">
                <a:spLocks noRot="1" noChangeAspect="1" noMove="1" noResize="1" noEditPoints="1" noAdjustHandles="1" noChangeArrowheads="1" noChangeShapeType="1" noTextEdit="1"/>
              </p:cNvSpPr>
              <p:nvPr/>
            </p:nvSpPr>
            <p:spPr>
              <a:xfrm>
                <a:off x="282356" y="4824710"/>
                <a:ext cx="6269364" cy="1446550"/>
              </a:xfrm>
              <a:prstGeom prst="rect">
                <a:avLst/>
              </a:prstGeom>
              <a:blipFill>
                <a:blip r:embed="rId4"/>
                <a:stretch>
                  <a:fillRect l="-292" t="-420" r="-777"/>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6FCF736F-1B63-44F6-B8D7-6F7291EB40A5}"/>
              </a:ext>
            </a:extLst>
          </p:cNvPr>
          <p:cNvPicPr>
            <a:picLocks noChangeAspect="1"/>
          </p:cNvPicPr>
          <p:nvPr/>
        </p:nvPicPr>
        <p:blipFill>
          <a:blip r:embed="rId5"/>
          <a:stretch>
            <a:fillRect/>
          </a:stretch>
        </p:blipFill>
        <p:spPr>
          <a:xfrm>
            <a:off x="5513192" y="2176200"/>
            <a:ext cx="7281137" cy="4056910"/>
          </a:xfrm>
          <a:prstGeom prst="rect">
            <a:avLst/>
          </a:prstGeom>
        </p:spPr>
      </p:pic>
      <p:pic>
        <p:nvPicPr>
          <p:cNvPr id="6" name="Picture 22">
            <a:extLst>
              <a:ext uri="{FF2B5EF4-FFF2-40B4-BE49-F238E27FC236}">
                <a16:creationId xmlns:a16="http://schemas.microsoft.com/office/drawing/2014/main" id="{2CC6A863-0D66-444D-8257-02C42BB80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14201" y="2536510"/>
            <a:ext cx="507401" cy="491606"/>
          </a:xfrm>
          <a:prstGeom prst="hexagon">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24">
            <a:extLst>
              <a:ext uri="{FF2B5EF4-FFF2-40B4-BE49-F238E27FC236}">
                <a16:creationId xmlns:a16="http://schemas.microsoft.com/office/drawing/2014/main" id="{F1A99D0D-8881-4BDE-BC00-83EC9A5A67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02617" y="3066727"/>
            <a:ext cx="530570" cy="468000"/>
          </a:xfrm>
          <a:prstGeom prst="hexagon">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 name="Picture 26">
            <a:extLst>
              <a:ext uri="{FF2B5EF4-FFF2-40B4-BE49-F238E27FC236}">
                <a16:creationId xmlns:a16="http://schemas.microsoft.com/office/drawing/2014/main" id="{A27A7313-EB1D-4662-A432-923AEC64F5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1660" y="3429000"/>
            <a:ext cx="448082" cy="422875"/>
          </a:xfrm>
          <a:prstGeom prst="hexagon">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2" name="Picture 30">
            <a:extLst>
              <a:ext uri="{FF2B5EF4-FFF2-40B4-BE49-F238E27FC236}">
                <a16:creationId xmlns:a16="http://schemas.microsoft.com/office/drawing/2014/main" id="{FEA2484C-8994-477C-A0A1-975FFEBBC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9777" y="4246303"/>
            <a:ext cx="435011" cy="422873"/>
          </a:xfrm>
          <a:prstGeom prst="hexagon">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Picture 28">
            <a:extLst>
              <a:ext uri="{FF2B5EF4-FFF2-40B4-BE49-F238E27FC236}">
                <a16:creationId xmlns:a16="http://schemas.microsoft.com/office/drawing/2014/main" id="{5A6918D6-1253-4407-8BA2-C9A851A86B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56074" y="5336194"/>
            <a:ext cx="489588" cy="491606"/>
          </a:xfrm>
          <a:prstGeom prst="hexagon">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2029F22-AA8E-4F63-B495-92A859FE7673}"/>
              </a:ext>
            </a:extLst>
          </p:cNvPr>
          <p:cNvSpPr txBox="1"/>
          <p:nvPr/>
        </p:nvSpPr>
        <p:spPr>
          <a:xfrm>
            <a:off x="8797771" y="428871"/>
            <a:ext cx="2298321" cy="646331"/>
          </a:xfrm>
          <a:prstGeom prst="rect">
            <a:avLst/>
          </a:prstGeom>
          <a:noFill/>
        </p:spPr>
        <p:txBody>
          <a:bodyPr wrap="square" rtlCol="0">
            <a:spAutoFit/>
          </a:bodyPr>
          <a:lstStyle/>
          <a:p>
            <a:r>
              <a:rPr lang="en-US" sz="3600" b="1" dirty="0"/>
              <a:t>Urban</a:t>
            </a:r>
            <a:endParaRPr lang="en-GB" sz="3600" b="1" dirty="0"/>
          </a:p>
        </p:txBody>
      </p:sp>
    </p:spTree>
    <p:extLst>
      <p:ext uri="{BB962C8B-B14F-4D97-AF65-F5344CB8AC3E}">
        <p14:creationId xmlns:p14="http://schemas.microsoft.com/office/powerpoint/2010/main" val="49633280"/>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2960</TotalTime>
  <Words>2241</Words>
  <Application>Microsoft Office PowerPoint</Application>
  <PresentationFormat>Widescreen</PresentationFormat>
  <Paragraphs>152</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Cambria Math</vt:lpstr>
      <vt:lpstr>Open Sans</vt:lpstr>
      <vt:lpstr>Seaford</vt:lpstr>
      <vt:lpstr>LevelVTI</vt:lpstr>
      <vt:lpstr>Using the waggle dance to quantify collective foraging in honeybees</vt:lpstr>
      <vt:lpstr>PowerPoint Presentation</vt:lpstr>
      <vt:lpstr>PowerPoint Presentation</vt:lpstr>
      <vt:lpstr>How to evaluate the influence of the environment on waggle dance use?</vt:lpstr>
      <vt:lpstr>PowerPoint Presentation</vt:lpstr>
      <vt:lpstr>PowerPoint Presentation</vt:lpstr>
      <vt:lpstr>Agri-rural</vt:lpstr>
      <vt:lpstr>PowerPoint Presentation</vt:lpstr>
      <vt:lpstr>PowerPoint Presentation</vt:lpstr>
      <vt:lpstr>Have developed an innovative tool to quantify waggle dance use &amp; evaluate collective foraging! </vt:lpstr>
      <vt:lpstr>PowerPoint Presentation</vt:lpstr>
      <vt:lpstr>PowerPoint Presentation</vt:lpstr>
      <vt:lpstr>Honeybees don’t always forage collectively! </vt:lpstr>
      <vt:lpstr>PowerPoint Presentation</vt:lpstr>
      <vt:lpstr>PowerPoint Presentation</vt:lpstr>
      <vt:lpstr>How to evaluate the influence of the environment on foraging?</vt:lpstr>
      <vt:lpstr>PowerPoint Presentation</vt:lpstr>
      <vt:lpstr>PowerPoint Presentation</vt:lpstr>
      <vt:lpstr>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honeybee waggle dance to quantify collective foraging</dc:title>
  <dc:creator>Palmer, Joe (2019)</dc:creator>
  <cp:lastModifiedBy>Palmer, Joe (2019)</cp:lastModifiedBy>
  <cp:revision>87</cp:revision>
  <dcterms:created xsi:type="dcterms:W3CDTF">2021-11-04T13:54:27Z</dcterms:created>
  <dcterms:modified xsi:type="dcterms:W3CDTF">2021-11-07T13:21:19Z</dcterms:modified>
</cp:coreProperties>
</file>